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750000000000014"/>
          <c:y val="0.15114074803149627"/>
          <c:w val="0.51783825459317712"/>
          <c:h val="0.5582342519685045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ΜΟΥΣΟΥΛΜΑΝΙΣΜΟΣ</c:v>
                </c:pt>
                <c:pt idx="1">
                  <c:v>ΧΡΙΣΤΙΑΝΙΣΜΟΣ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</c:v>
                </c:pt>
                <c:pt idx="1">
                  <c:v>7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el-GR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867158792650995"/>
          <c:y val="1.5300196850393686E-3"/>
          <c:w val="0.31132852143482143"/>
          <c:h val="0.2574050486336263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D89399-560E-4D61-94CF-275C37C7468C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883DD4-1DD3-436D-B1F3-769FCE4BBE9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ΕΞΕΡΕΥΝΟΝΤΑΣ ΤΙΣ ΧΩΡΕΣ ΤΗΣ ΑΝΑΤΟΛΙΚΗΣ ΕΥΡΩΠΗΣ</a:t>
            </a:r>
            <a:r>
              <a:rPr lang="el-GR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dirty="0" smtClean="0"/>
              <a:t>ΟΙ ΧΩΡΕΣ ΠΟΥ ΘΑ ΣΑΣ ΠΑΡΟΥΣΙΑΣΟΥΜΕ ΕΊΝΑΙ ΟΙ ΕΞΗΣ: Αζερμπαϊτζαν,Αρμενία,Γεωργία,Εσθονία,Λεττονία,Λευκορω-σία,Λιθουανία,Μολδαβία,Ουγγαρία,Ουκρανία,Πολωνία,Ρουμανία,Ρωσία(Ευρωπαϊκή),Σλοβακία και Τσεχία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6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ΛΕΤΤΟΝΙΑ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4434840"/>
          </a:xfrm>
        </p:spPr>
        <p:txBody>
          <a:bodyPr/>
          <a:lstStyle/>
          <a:p>
            <a:r>
              <a:rPr lang="el-GR" sz="2000" dirty="0" smtClean="0"/>
              <a:t>ΠΡΩΤΕΥΟΥΣΑ : Ρίγα</a:t>
            </a:r>
            <a:endParaRPr lang="el-GR" sz="2000" dirty="0"/>
          </a:p>
          <a:p>
            <a:r>
              <a:rPr lang="el-GR" sz="2000" dirty="0"/>
              <a:t>ΈΚΤΑΣΗ:64.589 τ.χλμ.</a:t>
            </a:r>
          </a:p>
          <a:p>
            <a:r>
              <a:rPr lang="el-GR" sz="2000" dirty="0" smtClean="0"/>
              <a:t>ΠΛΗΘ</a:t>
            </a:r>
            <a:r>
              <a:rPr lang="en-US" sz="2000" dirty="0" smtClean="0"/>
              <a:t>Y</a:t>
            </a:r>
            <a:r>
              <a:rPr lang="el-GR" sz="2000" dirty="0" smtClean="0"/>
              <a:t>ΣΜΟΣ:1.929.900 ΣΥΝΟΡΕΥΕΙ </a:t>
            </a:r>
            <a:r>
              <a:rPr lang="el-GR" sz="2000" dirty="0"/>
              <a:t>: Με </a:t>
            </a:r>
            <a:r>
              <a:rPr lang="el-GR" sz="2000" dirty="0" smtClean="0"/>
              <a:t>τη Λιθουανία, Εσθονία ,Ρωσία , Λευκορωσία</a:t>
            </a:r>
            <a:endParaRPr lang="el-GR" sz="2000" dirty="0"/>
          </a:p>
          <a:p>
            <a:r>
              <a:rPr lang="el-GR" sz="2000" dirty="0"/>
              <a:t>ΘΡΗΣΚΕΙΑ : Χριστιανισμός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133600"/>
            <a:ext cx="4495799" cy="4038599"/>
          </a:xfrm>
        </p:spPr>
      </p:pic>
    </p:spTree>
    <p:extLst>
      <p:ext uri="{BB962C8B-B14F-4D97-AF65-F5344CB8AC3E}">
        <p14:creationId xmlns:p14="http://schemas.microsoft.com/office/powerpoint/2010/main" xmlns="" val="4239239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ΛΕΤΤΟΝΙΑΣ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ΡΙΓΑ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43200"/>
            <a:ext cx="3886200" cy="3429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743200"/>
            <a:ext cx="3581400" cy="3505200"/>
          </a:xfrm>
        </p:spPr>
      </p:pic>
    </p:spTree>
    <p:extLst>
      <p:ext uri="{BB962C8B-B14F-4D97-AF65-F5344CB8AC3E}">
        <p14:creationId xmlns:p14="http://schemas.microsoft.com/office/powerpoint/2010/main" xmlns="" val="405087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ΛΕΥΚΟΡΩΣΙΑ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3160"/>
            <a:ext cx="4038600" cy="4434840"/>
          </a:xfrm>
        </p:spPr>
        <p:txBody>
          <a:bodyPr/>
          <a:lstStyle/>
          <a:p>
            <a:r>
              <a:rPr lang="el-GR" sz="1800" dirty="0"/>
              <a:t>ΠΡΩΤΕΥΟΥΣΑ : </a:t>
            </a:r>
            <a:r>
              <a:rPr lang="el-GR" sz="1800" dirty="0" smtClean="0"/>
              <a:t>Μινσκ</a:t>
            </a:r>
            <a:endParaRPr lang="el-GR" sz="1800" dirty="0"/>
          </a:p>
          <a:p>
            <a:r>
              <a:rPr lang="el-GR" sz="1800" dirty="0" smtClean="0"/>
              <a:t>ΈΚΤΑΣΗ: 207.600 τ.χλμ</a:t>
            </a:r>
            <a:r>
              <a:rPr lang="el-GR" sz="1800" dirty="0"/>
              <a:t>. </a:t>
            </a:r>
          </a:p>
          <a:p>
            <a:r>
              <a:rPr lang="el-GR" sz="1800" dirty="0" smtClean="0"/>
              <a:t>ΠΛΗΘ</a:t>
            </a:r>
            <a:r>
              <a:rPr lang="en-US" sz="1800" dirty="0" smtClean="0"/>
              <a:t>Y</a:t>
            </a:r>
            <a:r>
              <a:rPr lang="el-GR" sz="1800" dirty="0" smtClean="0"/>
              <a:t>ΣΜΟΣ:9.491.900</a:t>
            </a:r>
          </a:p>
          <a:p>
            <a:r>
              <a:rPr lang="el-GR" sz="1800" dirty="0" smtClean="0"/>
              <a:t>ΣΥΝΟΡΕΥΕΙ </a:t>
            </a:r>
            <a:r>
              <a:rPr lang="el-GR" sz="1800" dirty="0"/>
              <a:t>: Με τη </a:t>
            </a:r>
            <a:r>
              <a:rPr lang="el-GR" sz="1800" dirty="0" smtClean="0"/>
              <a:t>Λιθουανία,την Ουκρανία,την  Πολωνία και την Λετονία.</a:t>
            </a:r>
            <a:endParaRPr lang="el-GR" sz="1800" dirty="0"/>
          </a:p>
          <a:p>
            <a:r>
              <a:rPr lang="el-GR" sz="1800" dirty="0"/>
              <a:t>ΘΡΗΣΚΕΙΑ : Χριστιανισμός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33601"/>
            <a:ext cx="4190999" cy="3810000"/>
          </a:xfrm>
        </p:spPr>
      </p:pic>
    </p:spTree>
    <p:extLst>
      <p:ext uri="{BB962C8B-B14F-4D97-AF65-F5344CB8AC3E}">
        <p14:creationId xmlns:p14="http://schemas.microsoft.com/office/powerpoint/2010/main" xmlns="" val="2742845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ΛΕΥΚΟΡΩΣΙΑΣ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ΜΙΝΣΚ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95600"/>
            <a:ext cx="4038600" cy="3276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895600"/>
            <a:ext cx="3429000" cy="3200399"/>
          </a:xfrm>
        </p:spPr>
      </p:pic>
    </p:spTree>
    <p:extLst>
      <p:ext uri="{BB962C8B-B14F-4D97-AF65-F5344CB8AC3E}">
        <p14:creationId xmlns:p14="http://schemas.microsoft.com/office/powerpoint/2010/main" xmlns="" val="48585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ΛΙΘΟΥΑΝΙΑ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423160"/>
            <a:ext cx="4038600" cy="4434840"/>
          </a:xfrm>
        </p:spPr>
        <p:txBody>
          <a:bodyPr/>
          <a:lstStyle/>
          <a:p>
            <a:r>
              <a:rPr lang="el-GR" sz="1800" dirty="0"/>
              <a:t>ΠΡΩΤΕΥΟΥΣΑ </a:t>
            </a:r>
            <a:r>
              <a:rPr lang="el-GR" sz="1800" dirty="0" smtClean="0"/>
              <a:t>: </a:t>
            </a:r>
            <a:r>
              <a:rPr lang="el-GR" sz="1800" dirty="0" err="1" smtClean="0"/>
              <a:t>Βίλνιους</a:t>
            </a:r>
            <a:endParaRPr lang="el-GR" sz="1800" dirty="0"/>
          </a:p>
          <a:p>
            <a:r>
              <a:rPr lang="el-GR" sz="1800" dirty="0"/>
              <a:t>ΈΚΤΑΣΗ: 65.300 τ.χλμ. </a:t>
            </a:r>
          </a:p>
          <a:p>
            <a:r>
              <a:rPr lang="el-GR" sz="1800" dirty="0" smtClean="0"/>
              <a:t>ΠΛΗΘ</a:t>
            </a:r>
            <a:r>
              <a:rPr lang="en-US" sz="1800" dirty="0" smtClean="0"/>
              <a:t>Y</a:t>
            </a:r>
            <a:r>
              <a:rPr lang="el-GR" sz="1800" dirty="0" smtClean="0"/>
              <a:t>ΣΜΟΣ:2.810.118</a:t>
            </a:r>
            <a:endParaRPr lang="el-GR" sz="1800" dirty="0"/>
          </a:p>
          <a:p>
            <a:r>
              <a:rPr lang="el-GR" sz="1800" dirty="0"/>
              <a:t>ΣΥΝΟΡΕΥΕΙ : Με τη </a:t>
            </a:r>
            <a:r>
              <a:rPr lang="el-GR" sz="1800" dirty="0" smtClean="0"/>
              <a:t>Ρωσία , την Λευκορωσία , την  </a:t>
            </a:r>
            <a:r>
              <a:rPr lang="el-GR" sz="1800" dirty="0"/>
              <a:t>Πολωνία και την Λετονία.</a:t>
            </a:r>
          </a:p>
          <a:p>
            <a:r>
              <a:rPr lang="el-GR" sz="1800" dirty="0"/>
              <a:t>ΘΡΗΣΚΕΙΑ : </a:t>
            </a:r>
            <a:r>
              <a:rPr lang="el-GR" sz="1800" dirty="0" err="1" smtClean="0"/>
              <a:t>Ρωμαιοκαθολισμός</a:t>
            </a:r>
            <a:endParaRPr lang="el-GR" sz="1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209800"/>
            <a:ext cx="4572000" cy="4038600"/>
          </a:xfrm>
        </p:spPr>
      </p:pic>
    </p:spTree>
    <p:extLst>
      <p:ext uri="{BB962C8B-B14F-4D97-AF65-F5344CB8AC3E}">
        <p14:creationId xmlns:p14="http://schemas.microsoft.com/office/powerpoint/2010/main" xmlns="" val="187060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/>
              <a:t>ΠΡΩΤΕΥΟΥΣΑ ΚΑΙ ΓΕΩΓΡΑΦΙΚΗ ΘΕΣΗ ΤΗΣ ΛΙΘΟΥΑΝΙΑΣ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ΒΙΛΝΙΟΥΣ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895600"/>
            <a:ext cx="3733799" cy="297180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971800"/>
            <a:ext cx="3505199" cy="2819400"/>
          </a:xfrm>
        </p:spPr>
      </p:pic>
    </p:spTree>
    <p:extLst>
      <p:ext uri="{BB962C8B-B14F-4D97-AF65-F5344CB8AC3E}">
        <p14:creationId xmlns:p14="http://schemas.microsoft.com/office/powerpoint/2010/main" xmlns="" val="39244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ΜΟΛΔΑΒΙΑ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667000"/>
            <a:ext cx="4038600" cy="4434840"/>
          </a:xfrm>
        </p:spPr>
        <p:txBody>
          <a:bodyPr/>
          <a:lstStyle/>
          <a:p>
            <a:r>
              <a:rPr lang="el-GR" sz="1800" dirty="0"/>
              <a:t>ΠΡΩΤΕΥΟΥΣΑ : </a:t>
            </a:r>
            <a:r>
              <a:rPr lang="el-GR" sz="1800" dirty="0" smtClean="0"/>
              <a:t>Κισινιόφ</a:t>
            </a:r>
            <a:endParaRPr lang="el-GR" sz="1800" dirty="0"/>
          </a:p>
          <a:p>
            <a:r>
              <a:rPr lang="el-GR" sz="1800" dirty="0"/>
              <a:t>ΈΚΤΑΣΗ:  </a:t>
            </a:r>
            <a:r>
              <a:rPr lang="el-GR" sz="1800" dirty="0" smtClean="0"/>
              <a:t>33.843 τ.χλμ</a:t>
            </a:r>
            <a:r>
              <a:rPr lang="el-GR" sz="1800" dirty="0"/>
              <a:t>. </a:t>
            </a:r>
          </a:p>
          <a:p>
            <a:r>
              <a:rPr lang="el-GR" sz="1800" dirty="0" smtClean="0"/>
              <a:t>ΠΛΗΘ</a:t>
            </a:r>
            <a:r>
              <a:rPr lang="en-US" sz="1800" dirty="0" smtClean="0"/>
              <a:t>Y</a:t>
            </a:r>
            <a:r>
              <a:rPr lang="el-GR" sz="1800" dirty="0" smtClean="0"/>
              <a:t>ΣΜΟΣ</a:t>
            </a:r>
            <a:r>
              <a:rPr lang="el-GR" sz="1800" dirty="0"/>
              <a:t>: 3.550.900</a:t>
            </a:r>
          </a:p>
          <a:p>
            <a:r>
              <a:rPr lang="el-GR" sz="1800" dirty="0"/>
              <a:t>ΣΥΝΟΡΕΥΕΙ : Με τη </a:t>
            </a:r>
            <a:r>
              <a:rPr lang="el-GR" sz="1800" dirty="0" smtClean="0"/>
              <a:t>Ουκρανία, </a:t>
            </a:r>
            <a:r>
              <a:rPr lang="el-GR" sz="1800" dirty="0"/>
              <a:t>την </a:t>
            </a:r>
            <a:r>
              <a:rPr lang="el-GR" sz="1800" dirty="0" smtClean="0"/>
              <a:t>Ρουμανία </a:t>
            </a:r>
            <a:r>
              <a:rPr lang="el-GR" sz="1800" dirty="0"/>
              <a:t>, την  </a:t>
            </a:r>
            <a:r>
              <a:rPr lang="el-GR" sz="1800" dirty="0" smtClean="0"/>
              <a:t>Σλοβακία και </a:t>
            </a:r>
            <a:r>
              <a:rPr lang="el-GR" sz="1800" dirty="0"/>
              <a:t>την </a:t>
            </a:r>
            <a:r>
              <a:rPr lang="el-GR" sz="1800" dirty="0" smtClean="0"/>
              <a:t>Ουγγαρία.</a:t>
            </a:r>
            <a:endParaRPr lang="el-GR" sz="1800" dirty="0"/>
          </a:p>
          <a:p>
            <a:r>
              <a:rPr lang="el-GR" sz="1800" dirty="0"/>
              <a:t>ΘΡΗΣΚΕΙΑ : </a:t>
            </a:r>
            <a:r>
              <a:rPr lang="el-GR" sz="1800" dirty="0" smtClean="0"/>
              <a:t>Χριστιανισμός</a:t>
            </a:r>
            <a:endParaRPr lang="el-GR" sz="1800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362200"/>
            <a:ext cx="4038600" cy="3599656"/>
          </a:xfrm>
        </p:spPr>
      </p:pic>
    </p:spTree>
    <p:extLst>
      <p:ext uri="{BB962C8B-B14F-4D97-AF65-F5344CB8AC3E}">
        <p14:creationId xmlns:p14="http://schemas.microsoft.com/office/powerpoint/2010/main" xmlns="" val="110077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ΜΟΛΔΑΒΙΑΣ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ΚΙΣΙΝΙΟΦ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ΓΕΩΓΡΑΦΙΚΗ  ΘΕΣΗ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590800"/>
            <a:ext cx="3810000" cy="38100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908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xmlns="" val="110427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ΟΥΓΓΑΡΙΑ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4434840"/>
          </a:xfrm>
        </p:spPr>
        <p:txBody>
          <a:bodyPr>
            <a:normAutofit/>
          </a:bodyPr>
          <a:lstStyle/>
          <a:p>
            <a:r>
              <a:rPr lang="el-GR" sz="1800" dirty="0"/>
              <a:t>ΠΡΩΤΕΥΟΥΣΑ : </a:t>
            </a:r>
            <a:r>
              <a:rPr lang="el-GR" sz="1800" dirty="0" smtClean="0"/>
              <a:t>Βουδαπέστη</a:t>
            </a:r>
            <a:endParaRPr lang="el-GR" sz="1800" dirty="0"/>
          </a:p>
          <a:p>
            <a:r>
              <a:rPr lang="el-GR" sz="1800" dirty="0"/>
              <a:t>ΈΚΤΑΣΗ: </a:t>
            </a:r>
            <a:r>
              <a:rPr lang="el-GR" sz="1800" dirty="0" smtClean="0"/>
              <a:t>93.028 </a:t>
            </a:r>
            <a:r>
              <a:rPr lang="el-GR" sz="1800" dirty="0"/>
              <a:t>τ.χλμ. </a:t>
            </a:r>
          </a:p>
          <a:p>
            <a:r>
              <a:rPr lang="el-GR" sz="1800" dirty="0" smtClean="0"/>
              <a:t>ΠΛΗΘ</a:t>
            </a:r>
            <a:r>
              <a:rPr lang="en-US" sz="1800" dirty="0" smtClean="0"/>
              <a:t>Y</a:t>
            </a:r>
            <a:r>
              <a:rPr lang="el-GR" sz="1800" dirty="0" smtClean="0"/>
              <a:t>ΣΜΟΣ:9.797.561 </a:t>
            </a:r>
          </a:p>
          <a:p>
            <a:r>
              <a:rPr lang="el-GR" sz="1800" dirty="0" smtClean="0"/>
              <a:t>ΣΥΝΟΡΕΥΕΙ </a:t>
            </a:r>
            <a:r>
              <a:rPr lang="el-GR" sz="1800" dirty="0"/>
              <a:t>: Με τη </a:t>
            </a:r>
            <a:r>
              <a:rPr lang="el-GR" sz="1800" dirty="0" smtClean="0"/>
              <a:t>Σλοβακία, </a:t>
            </a:r>
            <a:r>
              <a:rPr lang="el-GR" sz="1800" dirty="0"/>
              <a:t>την </a:t>
            </a:r>
            <a:r>
              <a:rPr lang="el-GR" sz="1800" dirty="0" smtClean="0"/>
              <a:t>Αυστρία </a:t>
            </a:r>
            <a:r>
              <a:rPr lang="el-GR" sz="1800" dirty="0"/>
              <a:t>, την  </a:t>
            </a:r>
            <a:r>
              <a:rPr lang="el-GR" sz="1800" dirty="0" smtClean="0"/>
              <a:t>Ρουμανία ,την Σερβία και την Κροατία.</a:t>
            </a:r>
            <a:endParaRPr lang="el-GR" sz="1800" dirty="0"/>
          </a:p>
          <a:p>
            <a:r>
              <a:rPr lang="el-GR" sz="1800" dirty="0"/>
              <a:t>ΘΡΗΣΚΕΙΑ : Χριστιανισμός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133600"/>
            <a:ext cx="3962400" cy="3733800"/>
          </a:xfrm>
        </p:spPr>
      </p:pic>
    </p:spTree>
    <p:extLst>
      <p:ext uri="{BB962C8B-B14F-4D97-AF65-F5344CB8AC3E}">
        <p14:creationId xmlns:p14="http://schemas.microsoft.com/office/powerpoint/2010/main" xmlns="" val="3224889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ΟΥΓΓΑΡΙΑΣ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ΒΟΥΔΑΠΕΣΤΗ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5025" y="2133600"/>
            <a:ext cx="4041775" cy="3810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ΓΕΩΓΡΑΦΙΚΗ ΘΕΣΗ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19400"/>
            <a:ext cx="3810000" cy="3352800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819400"/>
            <a:ext cx="3505200" cy="3429000"/>
          </a:xfrm>
        </p:spPr>
      </p:pic>
    </p:spTree>
    <p:extLst>
      <p:ext uri="{BB962C8B-B14F-4D97-AF65-F5344CB8AC3E}">
        <p14:creationId xmlns:p14="http://schemas.microsoft.com/office/powerpoint/2010/main" xmlns="" val="209636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ΑΖΕΡΜΠΑΪΤΖΑΝ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5999"/>
            <a:ext cx="4038600" cy="4068925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ΠΡΩΤΕΥΟΥΣΑ : Μπακού</a:t>
            </a:r>
          </a:p>
          <a:p>
            <a:r>
              <a:rPr lang="el-GR" sz="2000" dirty="0" smtClean="0"/>
              <a:t>ΈΚΤΑΣΗ:86.6ΟΟ τ.χλμ</a:t>
            </a:r>
          </a:p>
          <a:p>
            <a:r>
              <a:rPr lang="el-GR" sz="2000" dirty="0" smtClean="0"/>
              <a:t>ΠΛΗΘ</a:t>
            </a:r>
            <a:r>
              <a:rPr lang="en-US" sz="2000" dirty="0" smtClean="0"/>
              <a:t>Y</a:t>
            </a:r>
            <a:r>
              <a:rPr lang="el-GR" sz="2000" dirty="0" smtClean="0"/>
              <a:t>ΣΜΟΣ:9.898.Ο85</a:t>
            </a:r>
          </a:p>
          <a:p>
            <a:r>
              <a:rPr lang="el-GR" sz="2000" dirty="0" smtClean="0"/>
              <a:t>ΣΥΝΟΡΕΥΕΙ : Με τη </a:t>
            </a:r>
            <a:r>
              <a:rPr lang="el-GR" sz="2000" dirty="0"/>
              <a:t>Ρωσία, την Αρμενία, το Ιράν, τη Γεωργία και την </a:t>
            </a:r>
            <a:r>
              <a:rPr lang="el-GR" sz="2000" dirty="0" smtClean="0"/>
              <a:t>Τουρκία.</a:t>
            </a:r>
          </a:p>
          <a:p>
            <a:r>
              <a:rPr lang="el-GR" sz="2000" dirty="0" smtClean="0"/>
              <a:t>Θρησκεία:</a:t>
            </a:r>
          </a:p>
          <a:p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209801"/>
            <a:ext cx="4267201" cy="3886200"/>
          </a:xfr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290317531"/>
              </p:ext>
            </p:extLst>
          </p:nvPr>
        </p:nvGraphicFramePr>
        <p:xfrm>
          <a:off x="-457200" y="4343400"/>
          <a:ext cx="45720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2696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ΟΥΚΡΑΝΙΑ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4434840"/>
          </a:xfrm>
        </p:spPr>
        <p:txBody>
          <a:bodyPr>
            <a:normAutofit/>
          </a:bodyPr>
          <a:lstStyle/>
          <a:p>
            <a:r>
              <a:rPr lang="el-GR" sz="1800" dirty="0"/>
              <a:t>ΠΡΩΤΕΥΟΥΣΑ : </a:t>
            </a:r>
            <a:r>
              <a:rPr lang="el-GR" sz="1800" dirty="0" smtClean="0"/>
              <a:t>Κίεβο</a:t>
            </a:r>
            <a:endParaRPr lang="el-GR" sz="1800" dirty="0"/>
          </a:p>
          <a:p>
            <a:r>
              <a:rPr lang="el-GR" sz="1800" dirty="0"/>
              <a:t>ΈΚΤΑΣΗ:  </a:t>
            </a:r>
            <a:r>
              <a:rPr lang="el-GR" sz="1800" dirty="0" smtClean="0"/>
              <a:t>603.500 τ.χλμ</a:t>
            </a:r>
            <a:r>
              <a:rPr lang="el-GR" sz="1800" dirty="0"/>
              <a:t>. </a:t>
            </a:r>
          </a:p>
          <a:p>
            <a:r>
              <a:rPr lang="el-GR" sz="1800" dirty="0" smtClean="0"/>
              <a:t>ΠΛΗΘ</a:t>
            </a:r>
            <a:r>
              <a:rPr lang="en-US" sz="1800" dirty="0" smtClean="0"/>
              <a:t>Y</a:t>
            </a:r>
            <a:r>
              <a:rPr lang="el-GR" sz="1800" dirty="0" smtClean="0"/>
              <a:t>ΣΜΟΣ</a:t>
            </a:r>
            <a:r>
              <a:rPr lang="el-GR" sz="1800" dirty="0"/>
              <a:t>: </a:t>
            </a:r>
            <a:r>
              <a:rPr lang="el-GR" sz="1800" dirty="0" smtClean="0"/>
              <a:t>42.386.403</a:t>
            </a:r>
            <a:endParaRPr lang="el-GR" sz="1800" dirty="0"/>
          </a:p>
          <a:p>
            <a:r>
              <a:rPr lang="el-GR" sz="1800" dirty="0"/>
              <a:t>ΣΥΝΟΡΕΥΕΙ : Με τη </a:t>
            </a:r>
            <a:r>
              <a:rPr lang="el-GR" sz="1800" dirty="0" smtClean="0"/>
              <a:t>Ρωσία , την Λευκορωσία ,</a:t>
            </a:r>
            <a:r>
              <a:rPr lang="el-GR" sz="1800" dirty="0"/>
              <a:t>τ</a:t>
            </a:r>
            <a:r>
              <a:rPr lang="el-GR" sz="1800" dirty="0" smtClean="0"/>
              <a:t>ην Πολωνία ,την Σλοβακία, την Ουγγαρία ,την Ρουμανία και την Μολδαβία.</a:t>
            </a:r>
            <a:endParaRPr lang="el-GR" sz="1800" dirty="0"/>
          </a:p>
          <a:p>
            <a:r>
              <a:rPr lang="el-GR" sz="1800" dirty="0"/>
              <a:t>ΘΡΗΣΚΕΙΑ : Χριστιανισμός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362200"/>
            <a:ext cx="4190999" cy="3886199"/>
          </a:xfrm>
        </p:spPr>
      </p:pic>
    </p:spTree>
    <p:extLst>
      <p:ext uri="{BB962C8B-B14F-4D97-AF65-F5344CB8AC3E}">
        <p14:creationId xmlns:p14="http://schemas.microsoft.com/office/powerpoint/2010/main" xmlns="" val="140351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ΟΥΚΡΑΝΙΑΣ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ΚΙΕΒΟ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743200"/>
            <a:ext cx="3581400" cy="3505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743200"/>
            <a:ext cx="3429000" cy="3505200"/>
          </a:xfrm>
        </p:spPr>
      </p:pic>
    </p:spTree>
    <p:extLst>
      <p:ext uri="{BB962C8B-B14F-4D97-AF65-F5344CB8AC3E}">
        <p14:creationId xmlns:p14="http://schemas.microsoft.com/office/powerpoint/2010/main" xmlns="" val="79358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ΠΟΛΩΝΙΑ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4434840"/>
          </a:xfrm>
        </p:spPr>
        <p:txBody>
          <a:bodyPr>
            <a:normAutofit/>
          </a:bodyPr>
          <a:lstStyle/>
          <a:p>
            <a:r>
              <a:rPr lang="el-GR" sz="1800" dirty="0"/>
              <a:t>ΠΡΩΤΕΥΟΥΣΑ : </a:t>
            </a:r>
            <a:r>
              <a:rPr lang="el-GR" sz="1800" dirty="0" smtClean="0"/>
              <a:t>Βαρσοβία</a:t>
            </a:r>
            <a:endParaRPr lang="el-GR" sz="1800" dirty="0"/>
          </a:p>
          <a:p>
            <a:r>
              <a:rPr lang="el-GR" sz="1800" dirty="0"/>
              <a:t>ΈΚΤΑΣΗ: </a:t>
            </a:r>
            <a:r>
              <a:rPr lang="el-GR" sz="1800" dirty="0" smtClean="0"/>
              <a:t>312.679 </a:t>
            </a:r>
            <a:r>
              <a:rPr lang="el-GR" sz="1800" dirty="0"/>
              <a:t>τ.χλμ. </a:t>
            </a:r>
          </a:p>
          <a:p>
            <a:r>
              <a:rPr lang="el-GR" sz="1800" dirty="0" smtClean="0"/>
              <a:t>ΠΛΗΘ</a:t>
            </a:r>
            <a:r>
              <a:rPr lang="en-US" sz="1800" dirty="0" smtClean="0"/>
              <a:t>Y</a:t>
            </a:r>
            <a:r>
              <a:rPr lang="el-GR" sz="1800" dirty="0" smtClean="0"/>
              <a:t>ΣΜΟΣ</a:t>
            </a:r>
            <a:r>
              <a:rPr lang="el-GR" sz="1800" dirty="0"/>
              <a:t>: 38.426.000 </a:t>
            </a:r>
            <a:endParaRPr lang="el-GR" sz="1800" dirty="0" smtClean="0"/>
          </a:p>
          <a:p>
            <a:r>
              <a:rPr lang="el-GR" sz="1800" dirty="0" smtClean="0"/>
              <a:t>ΣΥΝΟΡΕΥΕΙ </a:t>
            </a:r>
            <a:r>
              <a:rPr lang="el-GR" sz="1800" dirty="0"/>
              <a:t>: Με τη Γερμανία, την Τσεχία, τη Σλοβακία, την Ουκρανία, τη Λευκορωσία, τη Λιθουανία και τη </a:t>
            </a:r>
            <a:r>
              <a:rPr lang="el-GR" sz="1800" dirty="0" smtClean="0"/>
              <a:t>Ρωσία.</a:t>
            </a:r>
            <a:endParaRPr lang="el-GR" sz="1800" dirty="0"/>
          </a:p>
          <a:p>
            <a:r>
              <a:rPr lang="el-GR" sz="1800" dirty="0"/>
              <a:t>ΘΡΗΣΚΕΙΑ : Χριστιανισμός</a:t>
            </a:r>
          </a:p>
          <a:p>
            <a:endParaRPr lang="el-GR" sz="1800" dirty="0"/>
          </a:p>
          <a:p>
            <a:endParaRPr lang="en-US" sz="1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362200"/>
            <a:ext cx="4038600" cy="3352800"/>
          </a:xfrm>
        </p:spPr>
      </p:pic>
    </p:spTree>
    <p:extLst>
      <p:ext uri="{BB962C8B-B14F-4D97-AF65-F5344CB8AC3E}">
        <p14:creationId xmlns:p14="http://schemas.microsoft.com/office/powerpoint/2010/main" xmlns="" val="233732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ΠΟΛΩΝΙΑΣ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ΒΑΡΣΟΒΙΑ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 ΘΕΣΗ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43200"/>
            <a:ext cx="3886200" cy="3276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819400"/>
            <a:ext cx="3276600" cy="3200400"/>
          </a:xfrm>
        </p:spPr>
      </p:pic>
    </p:spTree>
    <p:extLst>
      <p:ext uri="{BB962C8B-B14F-4D97-AF65-F5344CB8AC3E}">
        <p14:creationId xmlns:p14="http://schemas.microsoft.com/office/powerpoint/2010/main" xmlns="" val="364135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ΡΟΥΜΑΝΙΑ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4434840"/>
          </a:xfrm>
        </p:spPr>
        <p:txBody>
          <a:bodyPr>
            <a:normAutofit/>
          </a:bodyPr>
          <a:lstStyle/>
          <a:p>
            <a:r>
              <a:rPr lang="el-GR" sz="1800" dirty="0"/>
              <a:t>ΠΡΩΤΕΥΟΥΣΑ : </a:t>
            </a:r>
            <a:r>
              <a:rPr lang="el-GR" sz="1800" dirty="0" smtClean="0"/>
              <a:t>Βουκουρέστι</a:t>
            </a:r>
            <a:endParaRPr lang="el-GR" sz="1800" dirty="0"/>
          </a:p>
          <a:p>
            <a:r>
              <a:rPr lang="el-GR" sz="1800" dirty="0"/>
              <a:t>ΈΚΤΑΣΗ: </a:t>
            </a:r>
            <a:r>
              <a:rPr lang="el-GR" sz="1800" dirty="0" smtClean="0"/>
              <a:t>238.391 </a:t>
            </a:r>
            <a:r>
              <a:rPr lang="el-GR" sz="1800" dirty="0"/>
              <a:t>τ.χλμ.</a:t>
            </a:r>
          </a:p>
          <a:p>
            <a:r>
              <a:rPr lang="el-GR" sz="1800" dirty="0" smtClean="0"/>
              <a:t>ΠΛΗΘ</a:t>
            </a:r>
            <a:r>
              <a:rPr lang="en-US" sz="1800" dirty="0" smtClean="0"/>
              <a:t>Y</a:t>
            </a:r>
            <a:r>
              <a:rPr lang="el-GR" sz="1800" dirty="0" smtClean="0"/>
              <a:t>ΣΜΟΣ</a:t>
            </a:r>
            <a:r>
              <a:rPr lang="el-GR" sz="1800" dirty="0"/>
              <a:t>: 19.638.000</a:t>
            </a:r>
          </a:p>
          <a:p>
            <a:r>
              <a:rPr lang="el-GR" sz="1800" dirty="0"/>
              <a:t>ΣΥΝΟΡΕΥΕΙ : Με την Ουγγαρία, τη Σερβία ,</a:t>
            </a:r>
            <a:r>
              <a:rPr lang="el-GR" sz="1800" dirty="0" smtClean="0"/>
              <a:t> </a:t>
            </a:r>
            <a:r>
              <a:rPr lang="el-GR" sz="1800" dirty="0"/>
              <a:t>τη </a:t>
            </a:r>
            <a:r>
              <a:rPr lang="el-GR" sz="1800" dirty="0" smtClean="0"/>
              <a:t>Μολδαβία, την Βουλγαρία και  την Ουκρανία.</a:t>
            </a:r>
          </a:p>
          <a:p>
            <a:r>
              <a:rPr lang="el-GR" sz="1800" dirty="0" smtClean="0"/>
              <a:t>ΘΡΗΣΚΕΙΑ </a:t>
            </a:r>
            <a:r>
              <a:rPr lang="el-GR" sz="1800" dirty="0"/>
              <a:t>: Χριστιανισμός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14600"/>
            <a:ext cx="4038600" cy="3352800"/>
          </a:xfrm>
        </p:spPr>
      </p:pic>
    </p:spTree>
    <p:extLst>
      <p:ext uri="{BB962C8B-B14F-4D97-AF65-F5344CB8AC3E}">
        <p14:creationId xmlns:p14="http://schemas.microsoft.com/office/powerpoint/2010/main" xmlns="" val="66015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ΡΟΥΜΑΝΙΑΣ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ΒΕΛΙΓΡΑΔΙ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819400"/>
            <a:ext cx="3581400" cy="3352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743200"/>
            <a:ext cx="3429000" cy="3352800"/>
          </a:xfrm>
        </p:spPr>
      </p:pic>
    </p:spTree>
    <p:extLst>
      <p:ext uri="{BB962C8B-B14F-4D97-AF65-F5344CB8AC3E}">
        <p14:creationId xmlns:p14="http://schemas.microsoft.com/office/powerpoint/2010/main" xmlns="" val="166945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ΡΩΣΙΑ(ΕΥΡΩΠΑΪΚΗ)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4434840"/>
          </a:xfrm>
        </p:spPr>
        <p:txBody>
          <a:bodyPr>
            <a:normAutofit/>
          </a:bodyPr>
          <a:lstStyle/>
          <a:p>
            <a:r>
              <a:rPr lang="el-GR" sz="1900" dirty="0"/>
              <a:t>ΠΡΩΤΕΥΟΥΣΑ : </a:t>
            </a:r>
            <a:r>
              <a:rPr lang="el-GR" sz="1900" dirty="0" smtClean="0"/>
              <a:t>Μόσχα</a:t>
            </a:r>
            <a:endParaRPr lang="el-GR" sz="1900" dirty="0"/>
          </a:p>
          <a:p>
            <a:r>
              <a:rPr lang="el-GR" sz="1900" dirty="0" smtClean="0"/>
              <a:t>ΈΚΤΑΣΗ:</a:t>
            </a:r>
            <a:r>
              <a:rPr lang="el-GR" sz="1900" dirty="0"/>
              <a:t>17.098.246</a:t>
            </a:r>
            <a:r>
              <a:rPr lang="el-GR" sz="1900" dirty="0" smtClean="0"/>
              <a:t> τ.χλμ. </a:t>
            </a:r>
            <a:endParaRPr lang="el-GR" sz="1900" dirty="0"/>
          </a:p>
          <a:p>
            <a:r>
              <a:rPr lang="el-GR" sz="1900" dirty="0" smtClean="0"/>
              <a:t>ΠΛΗΘ</a:t>
            </a:r>
            <a:r>
              <a:rPr lang="en-US" sz="1900" dirty="0" smtClean="0"/>
              <a:t>Y</a:t>
            </a:r>
            <a:r>
              <a:rPr lang="el-GR" sz="1900" dirty="0" smtClean="0"/>
              <a:t>ΣΜΟΣ</a:t>
            </a:r>
            <a:r>
              <a:rPr lang="el-GR" sz="1900" dirty="0"/>
              <a:t>: 146.877.088</a:t>
            </a:r>
          </a:p>
          <a:p>
            <a:r>
              <a:rPr lang="el-GR" sz="1900" dirty="0"/>
              <a:t>ΣΥΝΟΡΕΥΕΙ : </a:t>
            </a:r>
            <a:r>
              <a:rPr lang="el-GR" sz="1900" dirty="0" smtClean="0"/>
              <a:t>Με </a:t>
            </a:r>
            <a:r>
              <a:rPr lang="el-GR" sz="1800" dirty="0"/>
              <a:t>τη Νορβηγία, τη Φινλανδία, την Εσθονία, τη Λετονία, τη Λιθουανία, την Πολωνία, την </a:t>
            </a:r>
            <a:r>
              <a:rPr lang="el-GR" sz="1800" dirty="0" smtClean="0"/>
              <a:t>Ουκρανία και το Αζερμπαϊτζάν</a:t>
            </a:r>
            <a:r>
              <a:rPr lang="el-GR" sz="1800" dirty="0"/>
              <a:t>.</a:t>
            </a:r>
            <a:endParaRPr lang="el-GR" sz="1800" dirty="0" smtClean="0"/>
          </a:p>
          <a:p>
            <a:r>
              <a:rPr lang="el-GR" sz="1900" dirty="0" smtClean="0"/>
              <a:t>ΘΡΗΣΚΕΙΑ </a:t>
            </a:r>
            <a:r>
              <a:rPr lang="el-GR" sz="1900" dirty="0"/>
              <a:t>: Χριστιανισμός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62200"/>
            <a:ext cx="3886200" cy="3581400"/>
          </a:xfrm>
        </p:spPr>
      </p:pic>
    </p:spTree>
    <p:extLst>
      <p:ext uri="{BB962C8B-B14F-4D97-AF65-F5344CB8AC3E}">
        <p14:creationId xmlns:p14="http://schemas.microsoft.com/office/powerpoint/2010/main" xmlns="" val="357106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ΡΩΣΙΑΣ(ΕΥΡΩΠΑΪΚΗΣ)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ΜΟΣΧΑ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514600"/>
            <a:ext cx="3733799" cy="396239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819400"/>
            <a:ext cx="3124200" cy="3429000"/>
          </a:xfrm>
        </p:spPr>
      </p:pic>
    </p:spTree>
    <p:extLst>
      <p:ext uri="{BB962C8B-B14F-4D97-AF65-F5344CB8AC3E}">
        <p14:creationId xmlns:p14="http://schemas.microsoft.com/office/powerpoint/2010/main" xmlns="" val="315416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ΣΛΟΒΑΚΙΑ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4434840"/>
          </a:xfrm>
        </p:spPr>
        <p:txBody>
          <a:bodyPr>
            <a:normAutofit/>
          </a:bodyPr>
          <a:lstStyle/>
          <a:p>
            <a:r>
              <a:rPr lang="el-GR" sz="1800" dirty="0"/>
              <a:t>ΠΡΩΤΕΥΟΥΣΑ : Μπρατισλάβα</a:t>
            </a:r>
          </a:p>
          <a:p>
            <a:r>
              <a:rPr lang="el-GR" sz="1800" dirty="0"/>
              <a:t>ΈΚΤΑΣΗ: </a:t>
            </a:r>
            <a:r>
              <a:rPr lang="el-GR" sz="1800" dirty="0" smtClean="0"/>
              <a:t>49.035 τ.χλμ</a:t>
            </a:r>
            <a:r>
              <a:rPr lang="el-GR" sz="1800" dirty="0"/>
              <a:t>. </a:t>
            </a:r>
          </a:p>
          <a:p>
            <a:r>
              <a:rPr lang="el-GR" sz="1800" dirty="0" smtClean="0"/>
              <a:t>ΠΛΗΘ</a:t>
            </a:r>
            <a:r>
              <a:rPr lang="en-US" sz="1800" dirty="0" smtClean="0"/>
              <a:t>Y</a:t>
            </a:r>
            <a:r>
              <a:rPr lang="el-GR" sz="1800" dirty="0" smtClean="0"/>
              <a:t>ΣΜΟΣ:5.435.343</a:t>
            </a:r>
          </a:p>
          <a:p>
            <a:r>
              <a:rPr lang="el-GR" sz="1800" dirty="0" smtClean="0"/>
              <a:t>ΣΥΝΟΡΕΥΕΙ </a:t>
            </a:r>
            <a:r>
              <a:rPr lang="el-GR" sz="1800" dirty="0"/>
              <a:t>: </a:t>
            </a:r>
            <a:r>
              <a:rPr lang="el-GR" sz="1800" dirty="0" smtClean="0"/>
              <a:t>Με τη </a:t>
            </a:r>
            <a:r>
              <a:rPr lang="el-GR" sz="1800" dirty="0"/>
              <a:t>Τσεχία και την </a:t>
            </a:r>
            <a:r>
              <a:rPr lang="el-GR" sz="1800" dirty="0" smtClean="0"/>
              <a:t>Αυστρία, </a:t>
            </a:r>
            <a:r>
              <a:rPr lang="el-GR" sz="1800" dirty="0"/>
              <a:t>την </a:t>
            </a:r>
            <a:r>
              <a:rPr lang="el-GR" sz="1800" dirty="0" smtClean="0"/>
              <a:t>Πολωνία, </a:t>
            </a:r>
            <a:r>
              <a:rPr lang="el-GR" sz="1800" dirty="0"/>
              <a:t>την Ουκρανία </a:t>
            </a:r>
            <a:r>
              <a:rPr lang="el-GR" sz="1800" dirty="0" smtClean="0"/>
              <a:t>και </a:t>
            </a:r>
            <a:r>
              <a:rPr lang="el-GR" sz="1800" dirty="0"/>
              <a:t>την </a:t>
            </a:r>
            <a:r>
              <a:rPr lang="el-GR" sz="1800" dirty="0" smtClean="0"/>
              <a:t>Ουγγαρία.</a:t>
            </a:r>
            <a:endParaRPr lang="el-GR" sz="1800" dirty="0"/>
          </a:p>
          <a:p>
            <a:r>
              <a:rPr lang="el-GR" sz="1800" dirty="0" smtClean="0"/>
              <a:t>ΘΡΗΣΚΕΙΑ </a:t>
            </a:r>
            <a:r>
              <a:rPr lang="el-GR" sz="1800" dirty="0"/>
              <a:t>: Χριστιανισμός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81200"/>
            <a:ext cx="4114800" cy="4571999"/>
          </a:xfrm>
        </p:spPr>
      </p:pic>
    </p:spTree>
    <p:extLst>
      <p:ext uri="{BB962C8B-B14F-4D97-AF65-F5344CB8AC3E}">
        <p14:creationId xmlns:p14="http://schemas.microsoft.com/office/powerpoint/2010/main" xmlns="" val="368812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ΣΛΟΒΑΚΙΑΣ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ΜΠΡΑΤΙΣΛΑΒΑ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743200"/>
            <a:ext cx="3581400" cy="32765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743200"/>
            <a:ext cx="3352800" cy="3219450"/>
          </a:xfrm>
        </p:spPr>
      </p:pic>
    </p:spTree>
    <p:extLst>
      <p:ext uri="{BB962C8B-B14F-4D97-AF65-F5344CB8AC3E}">
        <p14:creationId xmlns:p14="http://schemas.microsoft.com/office/powerpoint/2010/main" xmlns="" val="141186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</a:t>
            </a:r>
            <a:r>
              <a:rPr lang="el-GR" sz="3200" dirty="0" smtClean="0"/>
              <a:t>ΤΟΥ ΑΖΕΡΜΠΑΪΤΖΑΝ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ΜΠΑΚΟΥ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0"/>
            <a:ext cx="4040188" cy="3124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3200400"/>
            <a:ext cx="3124200" cy="2895600"/>
          </a:xfrm>
        </p:spPr>
      </p:pic>
    </p:spTree>
    <p:extLst>
      <p:ext uri="{BB962C8B-B14F-4D97-AF65-F5344CB8AC3E}">
        <p14:creationId xmlns:p14="http://schemas.microsoft.com/office/powerpoint/2010/main" xmlns="" val="10038679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ΤΣΕΧΙΑ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4434840"/>
          </a:xfrm>
        </p:spPr>
        <p:txBody>
          <a:bodyPr>
            <a:normAutofit/>
          </a:bodyPr>
          <a:lstStyle/>
          <a:p>
            <a:r>
              <a:rPr lang="el-GR" sz="2100" dirty="0"/>
              <a:t>ΠΡΩΤΕΥΟΥΣΑ : </a:t>
            </a:r>
            <a:r>
              <a:rPr lang="el-GR" sz="2100" dirty="0" smtClean="0"/>
              <a:t>Πράγα</a:t>
            </a:r>
            <a:endParaRPr lang="el-GR" sz="2100" dirty="0"/>
          </a:p>
          <a:p>
            <a:r>
              <a:rPr lang="el-GR" sz="2100" dirty="0"/>
              <a:t>ΈΚΤΑΣΗ: </a:t>
            </a:r>
            <a:r>
              <a:rPr lang="el-GR" sz="2100" dirty="0" smtClean="0"/>
              <a:t>78.866  τ.χλμ</a:t>
            </a:r>
            <a:r>
              <a:rPr lang="el-GR" sz="2100" dirty="0"/>
              <a:t>. </a:t>
            </a:r>
          </a:p>
          <a:p>
            <a:r>
              <a:rPr lang="el-GR" sz="2100" dirty="0" smtClean="0"/>
              <a:t>ΠΛΗΘ</a:t>
            </a:r>
            <a:r>
              <a:rPr lang="en-US" sz="2100" dirty="0" smtClean="0"/>
              <a:t>Y</a:t>
            </a:r>
            <a:r>
              <a:rPr lang="el-GR" sz="2100" dirty="0" smtClean="0"/>
              <a:t>ΣΜΟΣ:10.553.843</a:t>
            </a:r>
          </a:p>
          <a:p>
            <a:r>
              <a:rPr lang="el-GR" sz="2100" dirty="0" smtClean="0"/>
              <a:t>ΣΥΝΟΡΕΥΕΙ </a:t>
            </a:r>
            <a:r>
              <a:rPr lang="el-GR" sz="2100" dirty="0"/>
              <a:t>: Με την Πολωνία, </a:t>
            </a:r>
            <a:r>
              <a:rPr lang="el-GR" sz="2100" dirty="0" smtClean="0"/>
              <a:t> </a:t>
            </a:r>
            <a:r>
              <a:rPr lang="el-GR" sz="2100" dirty="0"/>
              <a:t>τη </a:t>
            </a:r>
            <a:r>
              <a:rPr lang="el-GR" sz="2100" dirty="0" smtClean="0"/>
              <a:t>Γερμανία, </a:t>
            </a:r>
            <a:r>
              <a:rPr lang="el-GR" sz="2100" dirty="0"/>
              <a:t>την Αυστρία </a:t>
            </a:r>
            <a:r>
              <a:rPr lang="el-GR" sz="2100" dirty="0" smtClean="0"/>
              <a:t> </a:t>
            </a:r>
            <a:r>
              <a:rPr lang="el-GR" sz="2100" dirty="0"/>
              <a:t>και τη </a:t>
            </a:r>
            <a:r>
              <a:rPr lang="el-GR" sz="2100" dirty="0" smtClean="0"/>
              <a:t>Σλοβακία. </a:t>
            </a:r>
            <a:endParaRPr lang="el-GR" sz="2100" dirty="0"/>
          </a:p>
          <a:p>
            <a:r>
              <a:rPr lang="el-GR" sz="2100" dirty="0"/>
              <a:t>ΘΡΗΣΚΕΙΑ : Χριστιανισμός</a:t>
            </a:r>
          </a:p>
          <a:p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286000"/>
            <a:ext cx="4038600" cy="3502819"/>
          </a:xfrm>
        </p:spPr>
      </p:pic>
    </p:spTree>
    <p:extLst>
      <p:ext uri="{BB962C8B-B14F-4D97-AF65-F5344CB8AC3E}">
        <p14:creationId xmlns:p14="http://schemas.microsoft.com/office/powerpoint/2010/main" xmlns="" val="255059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</a:t>
            </a:r>
            <a:r>
              <a:rPr lang="el-GR" sz="3200" dirty="0" smtClean="0"/>
              <a:t>ΤΗΣ ΤΣΕΧΙΑΣ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ΠΡΑΓΑ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67000"/>
            <a:ext cx="3733800" cy="3581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667000"/>
            <a:ext cx="3276600" cy="3657600"/>
          </a:xfrm>
        </p:spPr>
      </p:pic>
    </p:spTree>
    <p:extLst>
      <p:ext uri="{BB962C8B-B14F-4D97-AF65-F5344CB8AC3E}">
        <p14:creationId xmlns:p14="http://schemas.microsoft.com/office/powerpoint/2010/main" xmlns="" val="75434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ΣΥΝΕΡΓΑΣΤΗΚΑΝ ΟΙ ΜΑΘΗΤΕΣ ΤΗΣ ΣΤ΄: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 smtClean="0"/>
              <a:t>ΔΟΜΝΑ ΚΑΚΑΡΙΚΑ , ΣΤΕΛΛΑ ΚΑΚΑΡΙΚΑ </a:t>
            </a:r>
            <a:r>
              <a:rPr lang="en-US" sz="3200" dirty="0" smtClean="0"/>
              <a:t>,</a:t>
            </a:r>
            <a:r>
              <a:rPr lang="el-GR" sz="3200" dirty="0" smtClean="0"/>
              <a:t>ΜΑΡΚΕΛΛΑ ΒΕΛΙΟΥ</a:t>
            </a:r>
            <a:r>
              <a:rPr lang="en-US" sz="3200" dirty="0" smtClean="0"/>
              <a:t> </a:t>
            </a:r>
            <a:r>
              <a:rPr lang="el-GR" sz="3200" dirty="0" smtClean="0"/>
              <a:t>ΚΑΙ </a:t>
            </a:r>
            <a:r>
              <a:rPr lang="el-GR" sz="3200" dirty="0" smtClean="0"/>
              <a:t>ΜΑΝΩΛΗΣ ΜΑΣΤΡΑΛΕΞΗΣ</a:t>
            </a:r>
            <a:r>
              <a:rPr lang="el-GR" sz="3200" dirty="0" smtClean="0">
                <a:sym typeface="Wingdings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2351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ΑΡΜΕΝΙΑ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667000"/>
            <a:ext cx="4038600" cy="4434840"/>
          </a:xfrm>
        </p:spPr>
        <p:txBody>
          <a:bodyPr>
            <a:normAutofit/>
          </a:bodyPr>
          <a:lstStyle/>
          <a:p>
            <a:r>
              <a:rPr lang="el-GR" sz="1800" dirty="0"/>
              <a:t>ΠΡΩΤΕΥΟΥΣΑ : </a:t>
            </a:r>
            <a:r>
              <a:rPr lang="el-GR" sz="1800" dirty="0" smtClean="0"/>
              <a:t>Ερεβάν</a:t>
            </a:r>
            <a:endParaRPr lang="el-GR" sz="1800" dirty="0"/>
          </a:p>
          <a:p>
            <a:r>
              <a:rPr lang="el-GR" sz="1800" dirty="0"/>
              <a:t>ΈΚΤΑΣΗ:29.743 </a:t>
            </a:r>
          </a:p>
          <a:p>
            <a:r>
              <a:rPr lang="el-GR" sz="1800" dirty="0" smtClean="0"/>
              <a:t>ΠΛΗΘ</a:t>
            </a:r>
            <a:r>
              <a:rPr lang="en-US" sz="1800" dirty="0" smtClean="0"/>
              <a:t>Y</a:t>
            </a:r>
            <a:r>
              <a:rPr lang="el-GR" sz="1800" dirty="0" smtClean="0"/>
              <a:t>ΣΜΟΣ</a:t>
            </a:r>
            <a:r>
              <a:rPr lang="el-GR" sz="1800" dirty="0"/>
              <a:t>: 2.986.500</a:t>
            </a:r>
          </a:p>
          <a:p>
            <a:r>
              <a:rPr lang="el-GR" sz="1800" dirty="0"/>
              <a:t>ΣΥΝΟΡΕΥΕΙ : Β</a:t>
            </a:r>
            <a:r>
              <a:rPr lang="el-GR" sz="1800" dirty="0" smtClean="0"/>
              <a:t>όρεια </a:t>
            </a:r>
            <a:r>
              <a:rPr lang="el-GR" sz="1800" dirty="0"/>
              <a:t>και ανατολικά με τη Γεωργία και το Αζερμπαϊτζάν και νότια και δυτικά με το Ιράν και </a:t>
            </a:r>
            <a:r>
              <a:rPr lang="el-GR" sz="1800" dirty="0" smtClean="0"/>
              <a:t>την Τουρκία.</a:t>
            </a:r>
          </a:p>
          <a:p>
            <a:r>
              <a:rPr lang="el-GR" sz="1800" dirty="0" smtClean="0"/>
              <a:t>Θρησκεία : Χριστιανισμός</a:t>
            </a: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514600"/>
            <a:ext cx="3962400" cy="3733799"/>
          </a:xfrm>
        </p:spPr>
      </p:pic>
    </p:spTree>
    <p:extLst>
      <p:ext uri="{BB962C8B-B14F-4D97-AF65-F5344CB8AC3E}">
        <p14:creationId xmlns:p14="http://schemas.microsoft.com/office/powerpoint/2010/main" xmlns="" val="259946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ΑΡΜΕΝΙΑΣ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ΤΑΛΛΙΝ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2743200"/>
            <a:ext cx="3886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667000"/>
            <a:ext cx="3276600" cy="3657600"/>
          </a:xfrm>
        </p:spPr>
      </p:pic>
    </p:spTree>
    <p:extLst>
      <p:ext uri="{BB962C8B-B14F-4D97-AF65-F5344CB8AC3E}">
        <p14:creationId xmlns:p14="http://schemas.microsoft.com/office/powerpoint/2010/main" xmlns="" val="372209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ΓΕΩΡΓΙΑ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90800"/>
            <a:ext cx="4038600" cy="4434840"/>
          </a:xfrm>
        </p:spPr>
        <p:txBody>
          <a:bodyPr>
            <a:normAutofit/>
          </a:bodyPr>
          <a:lstStyle/>
          <a:p>
            <a:r>
              <a:rPr lang="el-GR" sz="2000" dirty="0"/>
              <a:t>ΠΡΩΤΕΥΟΥΣΑ : </a:t>
            </a:r>
            <a:r>
              <a:rPr lang="el-GR" sz="2000" dirty="0" smtClean="0"/>
              <a:t>Τιφλίδα</a:t>
            </a:r>
            <a:endParaRPr lang="el-GR" sz="2000" dirty="0"/>
          </a:p>
          <a:p>
            <a:r>
              <a:rPr lang="el-GR" sz="2000" dirty="0" smtClean="0"/>
              <a:t>ΈΚΤΑΣΗ</a:t>
            </a:r>
            <a:r>
              <a:rPr lang="el-GR" sz="2000" dirty="0"/>
              <a:t>: </a:t>
            </a:r>
            <a:r>
              <a:rPr lang="el-GR" sz="2000" dirty="0" smtClean="0"/>
              <a:t>69.700 τ.χλμ</a:t>
            </a:r>
            <a:endParaRPr lang="el-GR" sz="2000" dirty="0"/>
          </a:p>
          <a:p>
            <a:r>
              <a:rPr lang="el-GR" sz="2000" dirty="0" smtClean="0"/>
              <a:t>ΠΛΗΘ</a:t>
            </a:r>
            <a:r>
              <a:rPr lang="en-US" sz="2000" dirty="0" smtClean="0"/>
              <a:t>Y</a:t>
            </a:r>
            <a:r>
              <a:rPr lang="el-GR" sz="2000" dirty="0" smtClean="0"/>
              <a:t>ΣΜΟΣ</a:t>
            </a:r>
            <a:r>
              <a:rPr lang="el-GR" sz="2000" dirty="0"/>
              <a:t>: </a:t>
            </a:r>
            <a:r>
              <a:rPr lang="el-GR" sz="2000" dirty="0" smtClean="0"/>
              <a:t>3.720.400</a:t>
            </a:r>
          </a:p>
          <a:p>
            <a:r>
              <a:rPr lang="el-GR" sz="2000" dirty="0" smtClean="0"/>
              <a:t>ΣΥΝΟΡΕΥΕΙ </a:t>
            </a:r>
            <a:r>
              <a:rPr lang="el-GR" sz="2000" dirty="0"/>
              <a:t>: Με </a:t>
            </a:r>
            <a:r>
              <a:rPr lang="el-GR" sz="2000" dirty="0" smtClean="0"/>
              <a:t>τη Αρμενία, με το Αζερμπαϊτζάν ,με την Τουρκία και την Ρωσία.</a:t>
            </a:r>
            <a:endParaRPr lang="el-GR" sz="2000" dirty="0"/>
          </a:p>
          <a:p>
            <a:r>
              <a:rPr lang="el-GR" sz="2000" dirty="0" smtClean="0"/>
              <a:t>Θρησκεία : Χριστιανοί ορθόδοξοι</a:t>
            </a:r>
            <a:endParaRPr lang="el-G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1" y="2209800"/>
            <a:ext cx="3886200" cy="3733799"/>
          </a:xfrm>
        </p:spPr>
      </p:pic>
    </p:spTree>
    <p:extLst>
      <p:ext uri="{BB962C8B-B14F-4D97-AF65-F5344CB8AC3E}">
        <p14:creationId xmlns:p14="http://schemas.microsoft.com/office/powerpoint/2010/main" xmlns="" val="370684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ΓΕΩΡΓΙΑΣ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ΤΙΦΛΙΔΑ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895600"/>
            <a:ext cx="3581400" cy="327659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895600"/>
            <a:ext cx="3352800" cy="3352799"/>
          </a:xfrm>
        </p:spPr>
      </p:pic>
    </p:spTree>
    <p:extLst>
      <p:ext uri="{BB962C8B-B14F-4D97-AF65-F5344CB8AC3E}">
        <p14:creationId xmlns:p14="http://schemas.microsoft.com/office/powerpoint/2010/main" xmlns="" val="389513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ΕΣΘΟΝΙΑ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423160"/>
            <a:ext cx="4038600" cy="4434840"/>
          </a:xfrm>
        </p:spPr>
        <p:txBody>
          <a:bodyPr>
            <a:normAutofit/>
          </a:bodyPr>
          <a:lstStyle/>
          <a:p>
            <a:r>
              <a:rPr lang="el-GR" sz="1800" dirty="0"/>
              <a:t>ΠΡΩΤΕΥΟΥΣΑ : </a:t>
            </a:r>
            <a:r>
              <a:rPr lang="el-GR" sz="1800" dirty="0" smtClean="0"/>
              <a:t>Ταλλίν</a:t>
            </a:r>
            <a:endParaRPr lang="el-GR" sz="1800" dirty="0"/>
          </a:p>
          <a:p>
            <a:r>
              <a:rPr lang="el-GR" sz="1800" dirty="0" smtClean="0"/>
              <a:t>ΈΚΤΑΣΗ:45.339 </a:t>
            </a:r>
            <a:r>
              <a:rPr lang="el-GR" sz="1800" dirty="0"/>
              <a:t>τ.χλμ.</a:t>
            </a:r>
          </a:p>
          <a:p>
            <a:r>
              <a:rPr lang="el-GR" sz="1800" dirty="0" smtClean="0"/>
              <a:t>ΠΛΗΘ</a:t>
            </a:r>
            <a:r>
              <a:rPr lang="en-US" sz="1800" dirty="0" smtClean="0"/>
              <a:t>Y</a:t>
            </a:r>
            <a:r>
              <a:rPr lang="el-GR" sz="1800" dirty="0" smtClean="0"/>
              <a:t>ΣΜΟΣ:1.318.705</a:t>
            </a:r>
            <a:endParaRPr lang="el-GR" sz="1800" dirty="0"/>
          </a:p>
          <a:p>
            <a:r>
              <a:rPr lang="el-GR" sz="1800" dirty="0"/>
              <a:t>ΣΥΝΟΡΕΥΕΙ : Με τη Λετονία και τη </a:t>
            </a:r>
            <a:r>
              <a:rPr lang="el-GR" sz="1800" dirty="0" smtClean="0"/>
              <a:t>Ρωσία.</a:t>
            </a:r>
          </a:p>
          <a:p>
            <a:r>
              <a:rPr lang="el-GR" sz="1800" dirty="0" smtClean="0"/>
              <a:t>ΘΡΗΣΚΕΙΑ : Χριστιανισμός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209800"/>
            <a:ext cx="4495800" cy="3886200"/>
          </a:xfrm>
        </p:spPr>
      </p:pic>
    </p:spTree>
    <p:extLst>
      <p:ext uri="{BB962C8B-B14F-4D97-AF65-F5344CB8AC3E}">
        <p14:creationId xmlns:p14="http://schemas.microsoft.com/office/powerpoint/2010/main" xmlns="" val="301058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ΠΡΩΤΕΥΟΥΣΑ ΚΑΙ ΓΕΩΓΡΑΦΙΚΗ ΘΕΣΗ ΤΗΣ </a:t>
            </a:r>
            <a:r>
              <a:rPr lang="el-GR" sz="3200" dirty="0" smtClean="0"/>
              <a:t>ΕΣΘΟΝΙΑΣ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ΤΑΛΛΙΝ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ΓΕΩΓΡΑΦΙΚΗ ΘΕΣΗ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971800"/>
            <a:ext cx="3733800" cy="312419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971800"/>
            <a:ext cx="3581400" cy="3124199"/>
          </a:xfrm>
        </p:spPr>
      </p:pic>
    </p:spTree>
    <p:extLst>
      <p:ext uri="{BB962C8B-B14F-4D97-AF65-F5344CB8AC3E}">
        <p14:creationId xmlns:p14="http://schemas.microsoft.com/office/powerpoint/2010/main" xmlns="" val="179760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</TotalTime>
  <Words>665</Words>
  <Application>Microsoft Office PowerPoint</Application>
  <PresentationFormat>Προβολή στην οθόνη (4:3)</PresentationFormat>
  <Paragraphs>138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Flow</vt:lpstr>
      <vt:lpstr>ΕΞΕΡΕΥΝΟΝΤΑΣ ΤΙΣ ΧΩΡΕΣ ΤΗΣ ΑΝΑΤΟΛΙΚΗΣ ΕΥΡΩΠΗΣ</vt:lpstr>
      <vt:lpstr>ΑΖΕΡΜΠΑΪΤΖΑΝ</vt:lpstr>
      <vt:lpstr>ΠΡΩΤΕΥΟΥΣΑ ΚΑΙ ΓΕΩΓΡΑΦΙΚΗ ΘΕΣΗ ΤΟΥ ΑΖΕΡΜΠΑΪΤΖΑΝ</vt:lpstr>
      <vt:lpstr>ΑΡΜΕΝΙΑ</vt:lpstr>
      <vt:lpstr>ΠΡΩΤΕΥΟΥΣΑ ΚΑΙ ΓΕΩΓΡΑΦΙΚΗ ΘΕΣΗ ΤΗΣ ΑΡΜΕΝΙΑΣ</vt:lpstr>
      <vt:lpstr>ΓΕΩΡΓΙΑ</vt:lpstr>
      <vt:lpstr>ΠΡΩΤΕΥΟΥΣΑ ΚΑΙ ΓΕΩΓΡΑΦΙΚΗ ΘΕΣΗ ΤΗΣ ΓΕΩΡΓΙΑΣ</vt:lpstr>
      <vt:lpstr>ΕΣΘΟΝΙΑ</vt:lpstr>
      <vt:lpstr>ΠΡΩΤΕΥΟΥΣΑ ΚΑΙ ΓΕΩΓΡΑΦΙΚΗ ΘΕΣΗ ΤΗΣ ΕΣΘΟΝΙΑΣ</vt:lpstr>
      <vt:lpstr>ΛΕΤΤΟΝΙΑ</vt:lpstr>
      <vt:lpstr>ΠΡΩΤΕΥΟΥΣΑ ΚΑΙ ΓΕΩΓΡΑΦΙΚΗ ΘΕΣΗ ΤΗΣ ΛΕΤΤΟΝΙΑΣ</vt:lpstr>
      <vt:lpstr>ΛΕΥΚΟΡΩΣΙΑ</vt:lpstr>
      <vt:lpstr>ΠΡΩΤΕΥΟΥΣΑ ΚΑΙ ΓΕΩΓΡΑΦΙΚΗ ΘΕΣΗ ΤΗΣ ΛΕΥΚΟΡΩΣΙΑΣ</vt:lpstr>
      <vt:lpstr>ΛΙΘΟΥΑΝΙΑ</vt:lpstr>
      <vt:lpstr>ΠΡΩΤΕΥΟΥΣΑ ΚΑΙ ΓΕΩΓΡΑΦΙΚΗ ΘΕΣΗ ΤΗΣ ΛΙΘΟΥΑΝΙΑΣ</vt:lpstr>
      <vt:lpstr>ΜΟΛΔΑΒΙΑ</vt:lpstr>
      <vt:lpstr>ΠΡΩΤΕΥΟΥΣΑ ΚΑΙ ΓΕΩΓΡΑΦΙΚΗ ΘΕΣΗ ΤΗΣ ΜΟΛΔΑΒΙΑΣ</vt:lpstr>
      <vt:lpstr>ΟΥΓΓΑΡΙΑ</vt:lpstr>
      <vt:lpstr>ΠΡΩΤΕΥΟΥΣΑ ΚΑΙ ΓΕΩΓΡΑΦΙΚΗ ΘΕΣΗ ΤΗΣ ΟΥΓΓΑΡΙΑΣ</vt:lpstr>
      <vt:lpstr>ΟΥΚΡΑΝΙΑ</vt:lpstr>
      <vt:lpstr>ΠΡΩΤΕΥΟΥΣΑ ΚΑΙ ΓΕΩΓΡΑΦΙΚΗ ΘΕΣΗ ΤΗΣ ΟΥΚΡΑΝΙΑΣ</vt:lpstr>
      <vt:lpstr>ΠΟΛΩΝΙΑ</vt:lpstr>
      <vt:lpstr>ΠΡΩΤΕΥΟΥΣΑ ΚΑΙ ΓΕΩΓΡΑΦΙΚΗ ΘΕΣΗ ΤΗΣ ΠΟΛΩΝΙΑΣ</vt:lpstr>
      <vt:lpstr>ΡΟΥΜΑΝΙΑ</vt:lpstr>
      <vt:lpstr>ΠΡΩΤΕΥΟΥΣΑ ΚΑΙ ΓΕΩΓΡΑΦΙΚΗ ΘΕΣΗ ΤΗΣ ΡΟΥΜΑΝΙΑΣ</vt:lpstr>
      <vt:lpstr>ΡΩΣΙΑ(ΕΥΡΩΠΑΪΚΗ)</vt:lpstr>
      <vt:lpstr>ΠΡΩΤΕΥΟΥΣΑ ΚΑΙ ΓΕΩΓΡΑΦΙΚΗ ΘΕΣΗ ΤΗΣ ΡΩΣΙΑΣ(ΕΥΡΩΠΑΪΚΗΣ)</vt:lpstr>
      <vt:lpstr>ΣΛΟΒΑΚΙΑ</vt:lpstr>
      <vt:lpstr>ΠΡΩΤΕΥΟΥΣΑ ΚΑΙ ΓΕΩΓΡΑΦΙΚΗ ΘΕΣΗ ΤΗΣ ΣΛΟΒΑΚΙΑΣ</vt:lpstr>
      <vt:lpstr>ΤΣΕΧΙΑ</vt:lpstr>
      <vt:lpstr>ΠΡΩΤΕΥΟΥΣΑ ΚΑΙ ΓΕΩΓΡΑΦΙΚΗ ΘΕΣΗ ΤΗΣ ΤΣΕΧΙΑΣ</vt:lpstr>
      <vt:lpstr>ΣΥΝΕΡΓΑΣΤΗΚΑΝ ΟΙ ΜΑΘΗΤΕΣ ΤΗΣ ΣΤ΄: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ΕΞΕΡΕΥΝΟΝΤΑΣ ΤΙΣ ΧΩΡΕΣ ΤΗΣ ΑΝΑΤΟΛΙΚΗΣ ΕΥΡΩΠΗΣ</dc:title>
  <dc:creator>Admin</dc:creator>
  <cp:lastModifiedBy>2oDim.01</cp:lastModifiedBy>
  <cp:revision>33</cp:revision>
  <dcterms:created xsi:type="dcterms:W3CDTF">2018-03-22T16:31:35Z</dcterms:created>
  <dcterms:modified xsi:type="dcterms:W3CDTF">2018-05-16T09:56:35Z</dcterms:modified>
</cp:coreProperties>
</file>