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8FA4303-7CA1-4C6B-AAD8-D11EC930FAE5}" type="datetimeFigureOut">
              <a:rPr lang="el-GR" smtClean="0"/>
              <a:pPr/>
              <a:t>16/5/2018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1293605-EF77-47AD-B545-156839B04D1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FA4303-7CA1-4C6B-AAD8-D11EC930FAE5}" type="datetimeFigureOut">
              <a:rPr lang="el-GR" smtClean="0"/>
              <a:pPr/>
              <a:t>16/5/2018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293605-EF77-47AD-B545-156839B04D1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8FA4303-7CA1-4C6B-AAD8-D11EC930FAE5}" type="datetimeFigureOut">
              <a:rPr lang="el-GR" smtClean="0"/>
              <a:pPr/>
              <a:t>16/5/2018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1293605-EF77-47AD-B545-156839B04D1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FA4303-7CA1-4C6B-AAD8-D11EC930FAE5}" type="datetimeFigureOut">
              <a:rPr lang="el-GR" smtClean="0"/>
              <a:pPr/>
              <a:t>16/5/2018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293605-EF77-47AD-B545-156839B04D1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8FA4303-7CA1-4C6B-AAD8-D11EC930FAE5}" type="datetimeFigureOut">
              <a:rPr lang="el-GR" smtClean="0"/>
              <a:pPr/>
              <a:t>16/5/2018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1293605-EF77-47AD-B545-156839B04D1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FA4303-7CA1-4C6B-AAD8-D11EC930FAE5}" type="datetimeFigureOut">
              <a:rPr lang="el-GR" smtClean="0"/>
              <a:pPr/>
              <a:t>16/5/2018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293605-EF77-47AD-B545-156839B04D1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FA4303-7CA1-4C6B-AAD8-D11EC930FAE5}" type="datetimeFigureOut">
              <a:rPr lang="el-GR" smtClean="0"/>
              <a:pPr/>
              <a:t>16/5/2018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293605-EF77-47AD-B545-156839B04D1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FA4303-7CA1-4C6B-AAD8-D11EC930FAE5}" type="datetimeFigureOut">
              <a:rPr lang="el-GR" smtClean="0"/>
              <a:pPr/>
              <a:t>16/5/2018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293605-EF77-47AD-B545-156839B04D1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8FA4303-7CA1-4C6B-AAD8-D11EC930FAE5}" type="datetimeFigureOut">
              <a:rPr lang="el-GR" smtClean="0"/>
              <a:pPr/>
              <a:t>16/5/2018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293605-EF77-47AD-B545-156839B04D1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FA4303-7CA1-4C6B-AAD8-D11EC930FAE5}" type="datetimeFigureOut">
              <a:rPr lang="el-GR" smtClean="0"/>
              <a:pPr/>
              <a:t>16/5/2018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293605-EF77-47AD-B545-156839B04D1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FA4303-7CA1-4C6B-AAD8-D11EC930FAE5}" type="datetimeFigureOut">
              <a:rPr lang="el-GR" smtClean="0"/>
              <a:pPr/>
              <a:t>16/5/2018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293605-EF77-47AD-B545-156839B04D1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8FA4303-7CA1-4C6B-AAD8-D11EC930FAE5}" type="datetimeFigureOut">
              <a:rPr lang="el-GR" smtClean="0"/>
              <a:pPr/>
              <a:t>16/5/2018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1293605-EF77-47AD-B545-156839B04D1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el.wikipedia.org/w/index.php?title=%CE%A3%CE%BA%CE%AC%CE%B3%CE%B5%CF%81%CE%B1%CE%BA&amp;action=edit&amp;redlink=1" TargetMode="External"/><Relationship Id="rId13" Type="http://schemas.openxmlformats.org/officeDocument/2006/relationships/hyperlink" Target="https://el.wikipedia.org/wiki/%CE%9C%CE%AC%CE%BB%CE%BC%CE%B5" TargetMode="External"/><Relationship Id="rId3" Type="http://schemas.openxmlformats.org/officeDocument/2006/relationships/hyperlink" Target="https://el.wikipedia.org/wiki/%CE%A3%CE%BA%CE%B1%CE%BD%CE%B4%CE%B9%CE%BD%CE%B1%CE%B2%CE%AF%CE%B1" TargetMode="External"/><Relationship Id="rId7" Type="http://schemas.openxmlformats.org/officeDocument/2006/relationships/hyperlink" Target="https://el.wikipedia.org/wiki/%CE%92%CE%B1%CE%BB%CF%84%CE%B9%CE%BA%CE%AE_%CE%B8%CE%AC%CE%BB%CE%B1%CF%83%CF%83%CE%B1" TargetMode="External"/><Relationship Id="rId12" Type="http://schemas.openxmlformats.org/officeDocument/2006/relationships/hyperlink" Target="https://el.wikipedia.org/wiki/%CE%93%CE%BA%CE%AD%CF%84%CE%B5%CE%BC%CF%80%CE%BF%CF%81%CE%B3%CE%BA" TargetMode="External"/><Relationship Id="rId2" Type="http://schemas.openxmlformats.org/officeDocument/2006/relationships/hyperlink" Target="https://el.wikipedia.org/wiki/%CE%A3%CE%BF%CF%85%CE%B7%CE%B4%CE%B9%CE%BA%CE%A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.wikipedia.org/wiki/%CE%92%CE%BF%CE%B8%CE%BD%CE%B9%CE%B1%CE%BA%CF%8C%CF%82_%CE%BA%CF%8C%CE%BB%CF%80%CE%BF%CF%82" TargetMode="External"/><Relationship Id="rId11" Type="http://schemas.openxmlformats.org/officeDocument/2006/relationships/hyperlink" Target="https://el.wikipedia.org/wiki/%CE%A3%CF%84%CE%BF%CE%BA%CF%87%CF%8C%CE%BB%CE%BC%CE%B7" TargetMode="External"/><Relationship Id="rId5" Type="http://schemas.openxmlformats.org/officeDocument/2006/relationships/hyperlink" Target="https://el.wikipedia.org/wiki/%CE%A6%CE%B9%CE%BD%CE%BB%CE%B1%CE%BD%CE%B4%CE%AF%CE%B1" TargetMode="External"/><Relationship Id="rId10" Type="http://schemas.openxmlformats.org/officeDocument/2006/relationships/hyperlink" Target="https://el.wikipedia.org/wiki/%CE%94%CE%B1%CE%BD%CE%AF%CE%B1" TargetMode="External"/><Relationship Id="rId4" Type="http://schemas.openxmlformats.org/officeDocument/2006/relationships/hyperlink" Target="https://el.wikipedia.org/wiki/%CE%9D%CE%BF%CF%81%CE%B2%CE%B7%CE%B3%CE%AF%CE%B1" TargetMode="External"/><Relationship Id="rId9" Type="http://schemas.openxmlformats.org/officeDocument/2006/relationships/hyperlink" Target="https://el.wikipedia.org/wiki/%CE%9A%CE%AC%CF%84%CE%B5%CE%B3%CE%B1%CF%84" TargetMode="External"/><Relationship Id="rId14" Type="http://schemas.openxmlformats.org/officeDocument/2006/relationships/hyperlink" Target="https://el.wikipedia.org/wiki/%CE%9F%CF%85%CF%88%CE%AC%CE%BB%CE%B1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l.wikipedia.org/wiki/%CE%A6%CE%B9%CE%BD%CE%BB%CE%B1%CE%BD%CE%B4%CE%AF%CE%B1" TargetMode="External"/><Relationship Id="rId3" Type="http://schemas.openxmlformats.org/officeDocument/2006/relationships/hyperlink" Target="https://el.wikipedia.org/wiki/%CE%A3%CE%BF%CF%85%CE%B7%CE%B4%CE%AF%CE%B1" TargetMode="External"/><Relationship Id="rId7" Type="http://schemas.openxmlformats.org/officeDocument/2006/relationships/hyperlink" Target="https://el.wikipedia.org/wiki/%CE%A4%CE%B5%CF%84%CF%81%CE%B1%CE%B3%CF%89%CE%BD%CE%B9%CE%BA%CF%8C_%CF%87%CE%B9%CE%BB%CE%B9%CF%8C%CE%BC%CE%B5%CF%84%CF%81%CE%BF" TargetMode="External"/><Relationship Id="rId2" Type="http://schemas.openxmlformats.org/officeDocument/2006/relationships/hyperlink" Target="https://el.wikipedia.org/wiki/%CE%95%CF%85%CF%81%CF%8E%CF%80%CE%B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.wikipedia.org/wiki/%CE%92%CE%B1%CE%BB%CF%84%CE%B9%CE%BA%CE%AE" TargetMode="External"/><Relationship Id="rId11" Type="http://schemas.openxmlformats.org/officeDocument/2006/relationships/hyperlink" Target="https://el.wikipedia.org/wiki/%CE%8F%CE%BB%CE%B1%CE%BD%CF%84" TargetMode="External"/><Relationship Id="rId5" Type="http://schemas.openxmlformats.org/officeDocument/2006/relationships/hyperlink" Target="https://el.wikipedia.org/wiki/%CE%A1%CF%89%CF%83%CE%AF%CE%B1" TargetMode="External"/><Relationship Id="rId10" Type="http://schemas.openxmlformats.org/officeDocument/2006/relationships/hyperlink" Target="https://el.wikipedia.org/wiki/%CE%A6%CE%B9%CE%BD%CE%BB%CE%B1%CE%BD%CE%B4%CE%B9%CE%BA%CE%AE_%CE%B3%CE%BB%CF%8E%CF%83%CF%83%CE%B1" TargetMode="External"/><Relationship Id="rId4" Type="http://schemas.openxmlformats.org/officeDocument/2006/relationships/hyperlink" Target="https://el.wikipedia.org/wiki/%CE%9D%CE%BF%CF%81%CE%B2%CE%B7%CE%B3%CE%AF%CE%B1" TargetMode="External"/><Relationship Id="rId9" Type="http://schemas.openxmlformats.org/officeDocument/2006/relationships/hyperlink" Target="https://el.wikipedia.org/wiki/%CE%95%CF%85%CF%81%CF%89%CF%80%CE%B1%CF%8A%CE%BA%CE%AE_%CE%88%CE%BD%CF%89%CF%83%CE%B7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el.wikipedia.org/wiki/%CE%9A%CE%B1%CF%81%CE%B5%CE%BB%CE%AF%CE%B1" TargetMode="External"/><Relationship Id="rId13" Type="http://schemas.openxmlformats.org/officeDocument/2006/relationships/hyperlink" Target="https://el.wikipedia.org/wiki/%CE%93%CE%BF%CF%85%CF%83%CF%84%CE%B1%CF%8D%CE%BF%CF%82_%CE%91%CE%84_%CF%84%CE%B7%CF%82_%CE%A3%CE%BF%CF%85%CE%B7%CE%B4%CE%AF%CE%B1%CF%82" TargetMode="External"/><Relationship Id="rId18" Type="http://schemas.openxmlformats.org/officeDocument/2006/relationships/hyperlink" Target="https://el.wikipedia.org/wiki/%CE%99%CF%89%CE%AC%CE%BD%CE%BD%CE%B7%CF%82_%CE%93%CE%84_%CF%84%CE%B7%CF%82_%CE%A3%CE%BF%CF%85%CE%B7%CE%B4%CE%AF%CE%B1%CF%82" TargetMode="External"/><Relationship Id="rId26" Type="http://schemas.openxmlformats.org/officeDocument/2006/relationships/hyperlink" Target="https://el.wikipedia.org/wiki/1713" TargetMode="External"/><Relationship Id="rId3" Type="http://schemas.openxmlformats.org/officeDocument/2006/relationships/image" Target="../media/image3.jpeg"/><Relationship Id="rId21" Type="http://schemas.openxmlformats.org/officeDocument/2006/relationships/hyperlink" Target="https://el.wikipedia.org/wiki/%CE%9A%CE%AC%CF%81%CE%BF%CE%BB%CE%BF%CF%82_%CE%98%CE%84_%CF%84%CE%B7%CF%82_%CE%A3%CE%BF%CF%85%CE%B7%CE%B4%CE%AF%CE%B1%CF%82" TargetMode="External"/><Relationship Id="rId7" Type="http://schemas.openxmlformats.org/officeDocument/2006/relationships/hyperlink" Target="https://el.wikipedia.org/w/index.php?title=%CE%A3%CF%85%CE%BD%CE%B8%CE%AE%CE%BA%CE%B7_%CF%84%CE%BF%CF%85_%CE%A0%CE%AC%CF%87%CE%BA%CE%B9%CE%BD%CE%B1%CF%83%CE%B1%CE%B1%CF%81%CE%B9&amp;action=edit&amp;redlink=1" TargetMode="External"/><Relationship Id="rId12" Type="http://schemas.openxmlformats.org/officeDocument/2006/relationships/hyperlink" Target="https://el.wikipedia.org/wiki/%CE%95%CE%BB%CF%83%CE%AF%CE%BD%CE%BA%CE%B9" TargetMode="External"/><Relationship Id="rId17" Type="http://schemas.openxmlformats.org/officeDocument/2006/relationships/hyperlink" Target="https://el.wikipedia.org/wiki/%CE%9B%CE%BF%CF%85%CE%B8%CE%B7%CF%81%CE%B1%CE%BD%CE%B9%CF%83%CE%BC%CF%8C%CF%82" TargetMode="External"/><Relationship Id="rId25" Type="http://schemas.openxmlformats.org/officeDocument/2006/relationships/hyperlink" Target="https://el.wikipedia.org/wiki/1697" TargetMode="External"/><Relationship Id="rId2" Type="http://schemas.openxmlformats.org/officeDocument/2006/relationships/image" Target="../media/image2.png"/><Relationship Id="rId16" Type="http://schemas.openxmlformats.org/officeDocument/2006/relationships/hyperlink" Target="https://el.wikipedia.org/wiki/1556" TargetMode="External"/><Relationship Id="rId20" Type="http://schemas.openxmlformats.org/officeDocument/2006/relationships/hyperlink" Target="https://el.wikipedia.org/wiki/1595" TargetMode="External"/><Relationship Id="rId29" Type="http://schemas.openxmlformats.org/officeDocument/2006/relationships/hyperlink" Target="https://el.wikipedia.org/wiki/%CE%A1%CF%89%CF%83%CE%B9%CE%BA%CE%AE_%CE%B1%CF%85%CF%84%CE%BF%CE%BA%CF%81%CE%B1%CF%84%CE%BF%CF%81%CE%AF%CE%B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.wikipedia.org/wiki/1323" TargetMode="External"/><Relationship Id="rId11" Type="http://schemas.openxmlformats.org/officeDocument/2006/relationships/hyperlink" Target="https://el.wikipedia.org/wiki/1542" TargetMode="External"/><Relationship Id="rId24" Type="http://schemas.openxmlformats.org/officeDocument/2006/relationships/hyperlink" Target="https://el.wikipedia.org/wiki/1695" TargetMode="External"/><Relationship Id="rId5" Type="http://schemas.openxmlformats.org/officeDocument/2006/relationships/hyperlink" Target="https://el.wikipedia.org/wiki/%CE%92%CE%BF%CE%B8%CE%BD%CE%B9%CE%B1%CE%BA%CF%8C%CF%82_%CE%BA%CF%8C%CE%BB%CF%80%CE%BF%CF%82" TargetMode="External"/><Relationship Id="rId15" Type="http://schemas.openxmlformats.org/officeDocument/2006/relationships/hyperlink" Target="https://el.wikipedia.org/wiki/%CE%A7%CE%B1%CE%BD%CF%83%CE%B5%CE%B1%CF%84%CE%B9%CE%BA%CE%AE_%CE%88%CE%BD%CF%89%CF%83%CE%B7" TargetMode="External"/><Relationship Id="rId23" Type="http://schemas.openxmlformats.org/officeDocument/2006/relationships/hyperlink" Target="https://el.wikipedia.org/wiki/%CE%A0%CF%8C%CE%BB%CE%B5%CE%BC%CE%BF%CF%82" TargetMode="External"/><Relationship Id="rId28" Type="http://schemas.openxmlformats.org/officeDocument/2006/relationships/hyperlink" Target="https://el.wikipedia.org/wiki/1743" TargetMode="External"/><Relationship Id="rId10" Type="http://schemas.openxmlformats.org/officeDocument/2006/relationships/hyperlink" Target="https://el.wikipedia.org/wiki/1362" TargetMode="External"/><Relationship Id="rId19" Type="http://schemas.openxmlformats.org/officeDocument/2006/relationships/hyperlink" Target="https://el.wikipedia.org/wiki/1570" TargetMode="External"/><Relationship Id="rId4" Type="http://schemas.openxmlformats.org/officeDocument/2006/relationships/hyperlink" Target="https://el.wikipedia.org/wiki/%CE%A3%CE%BF%CF%85%CE%B7%CE%B4%CE%AF%CE%B1" TargetMode="External"/><Relationship Id="rId9" Type="http://schemas.openxmlformats.org/officeDocument/2006/relationships/hyperlink" Target="https://el.wikipedia.org/wiki/%CE%94%CE%B7%CE%BC%CE%BF%CE%BA%CF%81%CE%B1%CF%84%CE%AF%CE%B1_%CF%84%CE%BF%CF%85_%CE%9D%CF%8C%CE%B2%CE%B3%CE%BA%CE%BF%CF%81%CE%BF%CE%BD%CF%84" TargetMode="External"/><Relationship Id="rId14" Type="http://schemas.openxmlformats.org/officeDocument/2006/relationships/hyperlink" Target="https://el.wikipedia.org/wiki/%CE%A4%CE%B1%CE%BB%CE%AF%CE%BD" TargetMode="External"/><Relationship Id="rId22" Type="http://schemas.openxmlformats.org/officeDocument/2006/relationships/hyperlink" Target="https://el.wikipedia.org/wiki/%CE%93%CE%BF%CF%85%CF%83%CF%84%CE%B1%CF%8D%CE%BF%CF%82_%CE%92%CE%84_%CE%91%CE%B4%CF%8C%CE%BB%CF%86%CE%BF%CF%82_%CF%84%CE%B7%CF%82_%CE%A3%CE%BF%CF%85%CE%B7%CE%B4%CE%AF%CE%B1%CF%82" TargetMode="External"/><Relationship Id="rId27" Type="http://schemas.openxmlformats.org/officeDocument/2006/relationships/hyperlink" Target="https://el.wikipedia.org/wiki/1721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el.wikipedia.org/wiki/%CE%9D%CE%BF%CF%81%CE%B2%CE%B7%CE%B3%CE%AF%CE%B1" TargetMode="External"/><Relationship Id="rId13" Type="http://schemas.openxmlformats.org/officeDocument/2006/relationships/hyperlink" Target="https://el.wikipedia.org/wiki/17_%CE%99%CE%BF%CF%85%CE%BD%CE%AF%CE%BF%CF%85" TargetMode="External"/><Relationship Id="rId18" Type="http://schemas.openxmlformats.org/officeDocument/2006/relationships/hyperlink" Target="https://el.wikipedia.org/w/index.php?title=%CE%99%CF%83%CE%BB%CE%B1%CE%BD%CE%B4%CE%B9%CE%BA%CE%AE_%CE%BA%CE%BF%CF%85%CE%B6%CE%AF%CE%BD%CE%B1&amp;action=edit&amp;redlink=1" TargetMode="External"/><Relationship Id="rId3" Type="http://schemas.openxmlformats.org/officeDocument/2006/relationships/hyperlink" Target="https://el.wikipedia.org/wiki/%CE%A7%CF%8E%CF%81%CE%B5%CF%82_%CF%84%CE%B7%CF%82_%CE%B2%CF%8C%CF%81%CE%B5%CE%B9%CE%B1%CF%82_%CE%95%CF%85%CF%81%CF%8E%CF%80%CE%B7%CF%82" TargetMode="External"/><Relationship Id="rId21" Type="http://schemas.openxmlformats.org/officeDocument/2006/relationships/hyperlink" Target="https://el.wikipedia.org/wiki/%CE%9D%CE%91%CE%A4%CE%9F" TargetMode="External"/><Relationship Id="rId7" Type="http://schemas.openxmlformats.org/officeDocument/2006/relationships/hyperlink" Target="https://el.wikipedia.org/wiki/%CE%9D%CE%AE%CF%83%CE%BF%CE%B9_%CE%A6%CE%B5%CF%81%CF%8C%CE%B5%CF%82" TargetMode="External"/><Relationship Id="rId12" Type="http://schemas.openxmlformats.org/officeDocument/2006/relationships/hyperlink" Target="https://el.wikipedia.org/wiki/%CE%A0%CF%85%CE%B8%CE%AD%CE%B1%CF%82_%CE%BF_%CE%9C%CE%B1%CF%83%CF%83%CE%B1%CE%BB%CE%B9%CF%8E%CF%84%CE%B7%CF%82" TargetMode="External"/><Relationship Id="rId17" Type="http://schemas.openxmlformats.org/officeDocument/2006/relationships/hyperlink" Target="https://el.wikipedia.org/wiki/%CE%A6%CE%B5%CF%81%CE%BF%CF%8A%CE%BA%CE%AE_%CE%B3%CE%BB%CF%8E%CF%83%CF%83%CE%B1" TargetMode="External"/><Relationship Id="rId2" Type="http://schemas.openxmlformats.org/officeDocument/2006/relationships/hyperlink" Target="https://el.wikipedia.org/wiki/%CE%99%CF%83%CE%BB%CE%B1%CE%BD%CE%B4%CE%B9%CE%BA%CE%AE_%CE%B3%CE%BB%CF%8E%CF%83%CF%83%CE%B1" TargetMode="External"/><Relationship Id="rId16" Type="http://schemas.openxmlformats.org/officeDocument/2006/relationships/hyperlink" Target="https://el.wikipedia.org/wiki/%CE%92%CF%8C%CF%81%CE%B5%CE%B9%CE%B5%CF%82_%CE%B3%CE%B5%CF%81%CE%BC%CE%B1%CE%BD%CE%B9%CE%BA%CE%AD%CF%82_%CE%B3%CE%BB%CF%8E%CF%83%CF%83%CE%B5%CF%82" TargetMode="External"/><Relationship Id="rId20" Type="http://schemas.openxmlformats.org/officeDocument/2006/relationships/hyperlink" Target="https://el.wikipedia.org/wiki/%CE%A3%CE%AC%CE%B3%CE%BA%CE%B1_(%CE%BC%CF%85%CE%B8%CE%BF%CE%BB%CE%BF%CE%B3%CE%AF%CE%B1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.wikipedia.org/wiki/%CE%A3%CE%BA%CF%89%CF%84%CE%AF%CE%B1" TargetMode="External"/><Relationship Id="rId11" Type="http://schemas.openxmlformats.org/officeDocument/2006/relationships/hyperlink" Target="https://el.wikipedia.org/wiki/%CE%98%CE%BF%CF%8D%CE%BB%CE%B7" TargetMode="External"/><Relationship Id="rId5" Type="http://schemas.openxmlformats.org/officeDocument/2006/relationships/hyperlink" Target="https://el.wikipedia.org/wiki/%CE%93%CF%81%CE%BF%CE%B9%CE%BB%CE%B1%CE%BD%CE%B4%CE%AF%CE%B1" TargetMode="External"/><Relationship Id="rId15" Type="http://schemas.openxmlformats.org/officeDocument/2006/relationships/hyperlink" Target="https://el.wikipedia.org/w/index.php?title=%CE%99%CF%83%CE%BB%CE%B1%CE%BD%CE%B4%CE%BF%CE%AF&amp;action=edit&amp;redlink=1" TargetMode="External"/><Relationship Id="rId10" Type="http://schemas.openxmlformats.org/officeDocument/2006/relationships/hyperlink" Target="https://el.wikipedia.org/wiki/%CE%A1%CE%AD%CE%B9%CE%BA%CE%B9%CE%B1%CE%B2%CE%B9%CE%BA" TargetMode="External"/><Relationship Id="rId19" Type="http://schemas.openxmlformats.org/officeDocument/2006/relationships/hyperlink" Target="https://el.wikipedia.org/w/index.php?title=%CE%99%CF%83%CE%BB%CE%B1%CE%BD%CE%B4%CE%B9%CE%BA%CE%AE_%CE%BB%CE%BF%CE%B3%CE%BF%CF%84%CE%B5%CF%87%CE%BD%CE%AF%CE%B1&amp;action=edit&amp;redlink=1" TargetMode="External"/><Relationship Id="rId4" Type="http://schemas.openxmlformats.org/officeDocument/2006/relationships/hyperlink" Target="https://el.wikipedia.org/wiki/%CE%91%CF%84%CE%BB%CE%B1%CE%BD%CF%84%CE%B9%CE%BA%CF%8C%CF%82_%CE%A9%CE%BA%CE%B5%CE%B1%CE%BD%CF%8C%CF%82" TargetMode="External"/><Relationship Id="rId9" Type="http://schemas.openxmlformats.org/officeDocument/2006/relationships/hyperlink" Target="https://el.wikipedia.org/wiki/%CE%99%CF%83%CE%BB%CE%B1%CE%BD%CE%B4%CE%AF%CE%B1" TargetMode="External"/><Relationship Id="rId14" Type="http://schemas.openxmlformats.org/officeDocument/2006/relationships/hyperlink" Target="https://el.wikipedia.org/wiki/%CE%A3%CE%BA%CE%B1%CE%BD%CE%B4%CE%B9%CE%BD%CE%B1%CE%B2%CE%AF%CE%B1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el.wikipedia.org/wiki/1951" TargetMode="External"/><Relationship Id="rId3" Type="http://schemas.openxmlformats.org/officeDocument/2006/relationships/hyperlink" Target="https://el.wikipedia.org/wiki/1949" TargetMode="External"/><Relationship Id="rId7" Type="http://schemas.openxmlformats.org/officeDocument/2006/relationships/hyperlink" Target="https://el.wikipedia.org/wiki/%CE%94%CE%B9%CE%B5%CE%B8%CE%BD%CE%AD%CF%82_%CE%91%CE%B5%CF%81%CE%BF%CE%B4%CF%81%CF%8C%CE%BC%CE%B9%CE%BF_%CE%9A%CE%AD%CF%86%CE%BB%CE%B1%CE%B2%CE%B9%CE%BA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.wikipedia.org/wiki/%CE%97%CE%BD%CF%89%CE%BC%CE%AD%CE%BD%CE%B5%CF%82_%CE%A0%CE%BF%CE%BB%CE%B9%CF%84%CE%B5%CE%AF%CE%B5%CF%82" TargetMode="External"/><Relationship Id="rId5" Type="http://schemas.openxmlformats.org/officeDocument/2006/relationships/hyperlink" Target="https://el.wikipedia.org/wiki/%CE%91%CE%BD%CF%84%CE%B9-%CE%9D%CE%91%CE%A4%CE%9F%CF%8A%CE%BA%CE%AD%CF%82_%CE%B1%CE%BD%CE%B1%CF%84%CE%B1%CF%81%CE%B1%CF%87%CE%AD%CF%82_%CF%83%CF%84%CE%B7%CE%BD_%CE%99%CF%83%CE%BB%CE%B1%CE%BD%CE%B4%CE%AF%CE%B1_(1949)" TargetMode="External"/><Relationship Id="rId10" Type="http://schemas.openxmlformats.org/officeDocument/2006/relationships/hyperlink" Target="https://el.wikipedia.org/wiki/%CE%A8%CF%85%CF%87%CF%81%CF%8C%CF%82_%CE%A0%CF%8C%CE%BB%CE%B5%CE%BC%CE%BF%CF%82" TargetMode="External"/><Relationship Id="rId4" Type="http://schemas.openxmlformats.org/officeDocument/2006/relationships/hyperlink" Target="https://el.wikipedia.org/wiki/NATO" TargetMode="External"/><Relationship Id="rId9" Type="http://schemas.openxmlformats.org/officeDocument/2006/relationships/hyperlink" Target="https://el.wikipedia.org/wiki/2006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el.wikipedia.org/wiki/%CE%97%CE%BD%CF%89%CE%BC%CE%AD%CE%BD%CE%BF_%CE%92%CE%B1%CF%83%CE%AF%CE%BB%CE%B5%CE%B9%CE%BF" TargetMode="External"/><Relationship Id="rId13" Type="http://schemas.openxmlformats.org/officeDocument/2006/relationships/hyperlink" Target="https://el.wikipedia.org/wiki/%CE%9C%CF%80%CE%B3%CE%B9%CE%AD%CF%81%CE%BD%CE%B5%CE%B3%CE%B9%CE%B1" TargetMode="External"/><Relationship Id="rId18" Type="http://schemas.openxmlformats.org/officeDocument/2006/relationships/hyperlink" Target="https://el.wikipedia.org/wiki/%CE%9D%CE%B7%CF%83%CE%AF_%CF%84%CE%BF%CF%85_%CE%A0%CE%AD%CF%84%CF%81%CE%BF%CF%85_%CE%91'" TargetMode="External"/><Relationship Id="rId3" Type="http://schemas.openxmlformats.org/officeDocument/2006/relationships/hyperlink" Target="https://el.wikipedia.org/wiki/%CE%A3%CE%BA%CE%B1%CE%BD%CE%B4%CE%B9%CE%BD%CE%B1%CE%B2%CE%B9%CE%BA%CE%AE_%CE%A7%CE%B5%CF%81%CF%83%CF%8C%CE%BD%CE%B7%CF%83%CE%BF%CF%82" TargetMode="External"/><Relationship Id="rId7" Type="http://schemas.openxmlformats.org/officeDocument/2006/relationships/hyperlink" Target="https://el.wikipedia.org/wiki/%CE%94%CE%B1%CE%BD%CE%AF%CE%B1" TargetMode="External"/><Relationship Id="rId12" Type="http://schemas.openxmlformats.org/officeDocument/2006/relationships/hyperlink" Target="https://el.wikipedia.org/wiki/%CE%A3%CE%B2%CE%AC%CE%BB%CE%BC%CF%80%CE%B1%CF%81%CE%BD%CF%84" TargetMode="External"/><Relationship Id="rId17" Type="http://schemas.openxmlformats.org/officeDocument/2006/relationships/hyperlink" Target="https://el.wikipedia.org/wiki/%CE%91%CE%BD%CF%84%CE%B1%CF%81%CE%BA%CF%84%CE%B9%CE%BA%CE%AE" TargetMode="External"/><Relationship Id="rId2" Type="http://schemas.openxmlformats.org/officeDocument/2006/relationships/hyperlink" Target="https://el.wikipedia.org/wiki/%CE%95%CF%85%CF%81%CF%8E%CF%80%CE%B7" TargetMode="External"/><Relationship Id="rId16" Type="http://schemas.openxmlformats.org/officeDocument/2006/relationships/hyperlink" Target="https://el.wikipedia.org/wiki/%CE%9D%CE%BF%CF%81%CE%B2%CE%B7%CE%B3%CE%AF%CE%B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.wikipedia.org/wiki/%CE%A1%CF%89%CF%83%CE%AF%CE%B1" TargetMode="External"/><Relationship Id="rId11" Type="http://schemas.openxmlformats.org/officeDocument/2006/relationships/hyperlink" Target="https://el.wikipedia.org/wiki/%CE%93%CE%B9%CE%B1%CE%BD_%CE%9C%CE%B1%CE%B3%CE%B9%CE%AD%CE%BD" TargetMode="External"/><Relationship Id="rId5" Type="http://schemas.openxmlformats.org/officeDocument/2006/relationships/hyperlink" Target="https://el.wikipedia.org/wiki/%CE%A6%CE%B9%CE%BD%CE%BB%CE%B1%CE%BD%CE%B4%CE%AF%CE%B1" TargetMode="External"/><Relationship Id="rId15" Type="http://schemas.openxmlformats.org/officeDocument/2006/relationships/hyperlink" Target="https://el.wikipedia.org/wiki/%CE%9C%CF%80%CE%BF%CF%85%CE%B2%CE%AD" TargetMode="External"/><Relationship Id="rId10" Type="http://schemas.openxmlformats.org/officeDocument/2006/relationships/hyperlink" Target="https://el.wikipedia.org/wiki/%CE%A6%CE%B9%CF%8C%CF%81%CE%B4" TargetMode="External"/><Relationship Id="rId19" Type="http://schemas.openxmlformats.org/officeDocument/2006/relationships/hyperlink" Target="https://el.wikipedia.org/wiki/%CE%93%CE%B7_%CF%84%CE%B7%CF%82_%CE%92%CE%B1%CF%83%CE%AF%CE%BB%CE%B9%CF%83%CF%83%CE%B1%CF%82_%CE%9C%CE%AC%CE%BF%CF%85%CE%BD%CF%84" TargetMode="External"/><Relationship Id="rId4" Type="http://schemas.openxmlformats.org/officeDocument/2006/relationships/hyperlink" Target="https://el.wikipedia.org/wiki/%CE%A3%CE%BF%CF%85%CE%B7%CE%B4%CE%AF%CE%B1" TargetMode="External"/><Relationship Id="rId9" Type="http://schemas.openxmlformats.org/officeDocument/2006/relationships/hyperlink" Target="https://el.wikipedia.org/wiki/%CE%91%CF%84%CE%BB%CE%B1%CE%BD%CF%84%CE%B9%CE%BA%CF%8C%CF%82_%CE%A9%CE%BA%CE%B5%CE%B1%CE%BD%CF%8C%CF%82" TargetMode="External"/><Relationship Id="rId14" Type="http://schemas.openxmlformats.org/officeDocument/2006/relationships/hyperlink" Target="https://el.wikipedia.org/wiki/%CE%91%CF%81%CE%BA%CF%84%CE%B9%CE%BA%CF%8C%CF%82_%CE%A9%CE%BA%CE%B5%CE%B1%CE%BD%CF%8C%CF%82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el.wikipedia.org/wiki/%CE%A3%CE%BF%CF%85%CE%B7%CE%B4%CE%AF%CE%B1" TargetMode="External"/><Relationship Id="rId13" Type="http://schemas.openxmlformats.org/officeDocument/2006/relationships/hyperlink" Target="https://el.wikipedia.org/wiki/%CE%A0%CE%B1%CE%BA%CE%B9%CF%83%CF%84%CE%AC%CE%BD" TargetMode="External"/><Relationship Id="rId3" Type="http://schemas.openxmlformats.org/officeDocument/2006/relationships/image" Target="../media/image6.jpeg"/><Relationship Id="rId7" Type="http://schemas.openxmlformats.org/officeDocument/2006/relationships/hyperlink" Target="https://el.wikipedia.org/wiki/%CE%A0%CE%BF%CE%BB%CF%89%CE%BD%CE%AF%CE%B1" TargetMode="External"/><Relationship Id="rId12" Type="http://schemas.openxmlformats.org/officeDocument/2006/relationships/hyperlink" Target="https://el.wikipedia.org/wiki/%CE%99%CF%81%CE%AC%CE%BA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.wikipedia.org/wiki/%CE%9C%CE%B5%CF%84%CE%B1%CE%BD%CE%AC%CF%83%CF%84%CE%B5%CF%85%CF%83%CE%B7" TargetMode="External"/><Relationship Id="rId11" Type="http://schemas.openxmlformats.org/officeDocument/2006/relationships/hyperlink" Target="https://el.wikipedia.org/wiki/%CE%A3%CE%BF%CE%BC%CE%B1%CE%BB%CE%AF%CE%B1" TargetMode="External"/><Relationship Id="rId5" Type="http://schemas.openxmlformats.org/officeDocument/2006/relationships/hyperlink" Target="https://el.wikipedia.org/wiki/%CE%9B%CE%B1%CF%80%CF%89%CE%BD%CE%AF%CE%B1" TargetMode="External"/><Relationship Id="rId10" Type="http://schemas.openxmlformats.org/officeDocument/2006/relationships/hyperlink" Target="https://el.wikipedia.org/wiki/%CE%94%CE%B1%CE%BD%CE%AF%CE%B1" TargetMode="External"/><Relationship Id="rId4" Type="http://schemas.openxmlformats.org/officeDocument/2006/relationships/hyperlink" Target="https://el.wikipedia.org/wiki/%CE%9D%CE%BF%CF%81%CE%B2%CE%B7%CE%B3%CE%AF%CE%B1" TargetMode="External"/><Relationship Id="rId9" Type="http://schemas.openxmlformats.org/officeDocument/2006/relationships/hyperlink" Target="https://el.wikipedia.org/wiki/%CE%9B%CE%B9%CE%B8%CE%BF%CF%85%CE%B1%CE%BD%CE%AF%CE%B1" TargetMode="External"/><Relationship Id="rId1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el.wikipedia.org/wiki/%CE%92%CF%8C%CF%81%CE%B5%CE%B9%CE%B1_%CE%98%CE%AC%CE%BB%CE%B1%CF%83%CF%83%CE%B1" TargetMode="External"/><Relationship Id="rId13" Type="http://schemas.openxmlformats.org/officeDocument/2006/relationships/hyperlink" Target="https://el.wikipedia.org/wiki/%CE%A7%CE%B9%CE%BB%CE%B9%CF%8C%CE%BC%CE%B5%CF%84%CF%81%CE%BF" TargetMode="External"/><Relationship Id="rId18" Type="http://schemas.openxmlformats.org/officeDocument/2006/relationships/hyperlink" Target="https://el.wikipedia.org/wiki/%CE%94%CE%B9%CE%B1%CF%86%CE%B8%CE%BF%CF%81%CE%AC" TargetMode="External"/><Relationship Id="rId3" Type="http://schemas.openxmlformats.org/officeDocument/2006/relationships/hyperlink" Target="https://el.wikipedia.org/wiki/%CE%94%CE%B1%CE%BD%CE%AF%CE%B1" TargetMode="External"/><Relationship Id="rId7" Type="http://schemas.openxmlformats.org/officeDocument/2006/relationships/hyperlink" Target="https://el.wikipedia.org/wiki/%CE%A3%CE%BF%CF%85%CE%B7%CE%B4%CE%AF%CE%B1" TargetMode="External"/><Relationship Id="rId12" Type="http://schemas.openxmlformats.org/officeDocument/2006/relationships/hyperlink" Target="https://el.wikipedia.org/wiki/%CE%A4%CE%B5%CF%84%CF%81%CE%B1%CE%B3%CF%89%CE%BD%CE%B9%CE%BA%CF%8C_%CF%87%CE%B9%CE%BB%CE%B9%CF%8C%CE%BC%CE%B5%CF%84%CF%81%CE%BF" TargetMode="External"/><Relationship Id="rId17" Type="http://schemas.openxmlformats.org/officeDocument/2006/relationships/hyperlink" Target="https://el.wikipedia.org/wiki/%CE%99%CF%83%CE%BB%CE%B1%CE%BD%CE%B4%CE%AF%CE%B1" TargetMode="External"/><Relationship Id="rId2" Type="http://schemas.openxmlformats.org/officeDocument/2006/relationships/hyperlink" Target="https://el.wikipedia.org/wiki/%CE%94%CE%B1%CE%BD%CE%B9%CE%BA%CE%AE_%CE%B3%CE%BB%CF%8E%CF%83%CF%83%CE%B1" TargetMode="External"/><Relationship Id="rId16" Type="http://schemas.openxmlformats.org/officeDocument/2006/relationships/hyperlink" Target="https://el.wikipedia.org/wiki/%CE%A0%CE%B1%CE%B3%CE%BA%CF%8C%CF%83%CE%BC%CE%B9%CE%BF%CF%82_%CE%94%CE%B5%CE%AF%CE%BA%CF%84%CE%B7%CF%82_%CE%95%CE%B9%CF%81%CE%AE%CE%BD%CE%B7%CF%8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.wikipedia.org/wiki/%CE%93%CE%B5%CF%81%CE%BC%CE%B1%CE%BD%CE%AF%CE%B1" TargetMode="External"/><Relationship Id="rId11" Type="http://schemas.openxmlformats.org/officeDocument/2006/relationships/hyperlink" Target="https://el.wikipedia.org/wiki/%CE%A3%CE%B3%CE%B9%CE%AD%CE%BB%CE%B1%CE%BD" TargetMode="External"/><Relationship Id="rId5" Type="http://schemas.openxmlformats.org/officeDocument/2006/relationships/hyperlink" Target="https://el.wikipedia.org/wiki/%CE%95%CF%85%CF%81%CF%8E%CF%80%CE%B7" TargetMode="External"/><Relationship Id="rId15" Type="http://schemas.openxmlformats.org/officeDocument/2006/relationships/hyperlink" Target="https://el.wikipedia.org/wiki/%CE%93%CF%81%CE%BF%CE%B9%CE%BB%CE%B1%CE%BD%CE%B4%CE%AF%CE%B1" TargetMode="External"/><Relationship Id="rId10" Type="http://schemas.openxmlformats.org/officeDocument/2006/relationships/hyperlink" Target="https://el.wikipedia.org/wiki/%CE%93%CE%B9%CE%BF%CF%85%CF%84%CE%BB%CE%AC%CE%BD%CE%B4%CE%B7" TargetMode="External"/><Relationship Id="rId4" Type="http://schemas.openxmlformats.org/officeDocument/2006/relationships/hyperlink" Target="https://el.wikipedia.org/wiki/%CE%A3%CE%BA%CE%B1%CE%BD%CE%B4%CE%B9%CE%BD%CE%B1%CE%B2%CE%AF%CE%B1" TargetMode="External"/><Relationship Id="rId9" Type="http://schemas.openxmlformats.org/officeDocument/2006/relationships/hyperlink" Target="https://el.wikipedia.org/wiki/%CE%92%CE%B1%CE%BB%CF%84%CE%B9%CE%BA%CE%AE_%CE%B8%CE%AC%CE%BB%CE%B1%CF%83%CF%83%CE%B1" TargetMode="External"/><Relationship Id="rId14" Type="http://schemas.openxmlformats.org/officeDocument/2006/relationships/hyperlink" Target="https://el.wikipedia.org/wiki/%CE%9D%CE%B7%CF%83%CE%B9%CE%AC_%CE%A6%CE%B5%CF%81%CF%8C%CE%B5%CF%82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/index.php?title=%CE%94%CE%B1%CE%BD%CE%AF%CE%B1&amp;veaction=edit&amp;section=6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hyperlink" Target="https://el.wikipedia.org/wiki/%CE%A4%CE%BF%CF%85%CF%81%CE%B9%CF%83%CE%BC%CF%8C%CF%82" TargetMode="External"/><Relationship Id="rId4" Type="http://schemas.openxmlformats.org/officeDocument/2006/relationships/hyperlink" Target="https://el.wikipedia.org/w/index.php?title=%CE%94%CE%B1%CE%BD%CE%AF%CE%B1&amp;action=edit&amp;section=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ΒΟΡΕΙΑ ΕΥΡΩΠΗ</a:t>
            </a:r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1619672" y="2060848"/>
            <a:ext cx="38884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Φώτης  </a:t>
            </a:r>
            <a:r>
              <a:rPr lang="el-GR" b="1" dirty="0" err="1" smtClean="0"/>
              <a:t>Σπυριδάκ</a:t>
            </a:r>
            <a:r>
              <a:rPr lang="el-GR" b="1" dirty="0" err="1" smtClean="0"/>
              <a:t>η</a:t>
            </a:r>
            <a:r>
              <a:rPr lang="el-GR" b="1" dirty="0" err="1" smtClean="0"/>
              <a:t>ς</a:t>
            </a:r>
            <a:r>
              <a:rPr lang="el-GR" b="1" dirty="0" smtClean="0"/>
              <a:t>  </a:t>
            </a:r>
            <a:endParaRPr lang="el-GR" b="1" dirty="0" smtClean="0"/>
          </a:p>
          <a:p>
            <a:r>
              <a:rPr lang="el-GR" b="1" dirty="0" smtClean="0"/>
              <a:t>Ανδρέας  Πέτρου</a:t>
            </a:r>
          </a:p>
          <a:p>
            <a:r>
              <a:rPr lang="el-GR" b="1" dirty="0" smtClean="0"/>
              <a:t>Γιώργος  </a:t>
            </a:r>
            <a:r>
              <a:rPr lang="el-GR" b="1" dirty="0" err="1" smtClean="0"/>
              <a:t>Μερόλι</a:t>
            </a:r>
            <a:r>
              <a:rPr lang="el-GR" b="1" dirty="0" smtClean="0"/>
              <a:t> </a:t>
            </a:r>
            <a:endParaRPr lang="el-GR" b="1" dirty="0" smtClean="0"/>
          </a:p>
          <a:p>
            <a:r>
              <a:rPr lang="el-GR" b="1" dirty="0" smtClean="0"/>
              <a:t>Παναγιώτης  Μήτσου 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ΣΟΥΗΔΙΑ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Το </a:t>
            </a:r>
            <a:r>
              <a:rPr lang="el-GR" b="1" dirty="0" smtClean="0"/>
              <a:t>Βασίλειο της Σουηδίας</a:t>
            </a:r>
            <a:r>
              <a:rPr lang="el-GR" dirty="0" smtClean="0"/>
              <a:t> (</a:t>
            </a:r>
            <a:r>
              <a:rPr lang="el-GR" dirty="0" smtClean="0">
                <a:hlinkClick r:id="rId2" tooltip="Σουηδικά"/>
              </a:rPr>
              <a:t>σουηδικά</a:t>
            </a:r>
            <a:r>
              <a:rPr lang="el-GR" dirty="0" smtClean="0"/>
              <a:t>: </a:t>
            </a:r>
            <a:r>
              <a:rPr lang="el-GR" i="1" dirty="0" err="1" smtClean="0"/>
              <a:t>Konungariket</a:t>
            </a:r>
            <a:r>
              <a:rPr lang="el-GR" i="1" dirty="0" smtClean="0"/>
              <a:t> </a:t>
            </a:r>
            <a:r>
              <a:rPr lang="el-GR" i="1" dirty="0" err="1" smtClean="0"/>
              <a:t>Sverige</a:t>
            </a:r>
            <a:r>
              <a:rPr lang="el-GR" dirty="0" smtClean="0"/>
              <a:t>) είναι </a:t>
            </a:r>
            <a:r>
              <a:rPr lang="el-GR" dirty="0" smtClean="0">
                <a:hlinkClick r:id="rId3" tooltip="Σκανδιναβία"/>
              </a:rPr>
              <a:t>σκανδιναβική</a:t>
            </a:r>
            <a:r>
              <a:rPr lang="el-GR" dirty="0" smtClean="0"/>
              <a:t> χώρα στη βόρεια Ευρώπη. Συνορεύει δυτικά με τη </a:t>
            </a:r>
            <a:r>
              <a:rPr lang="el-GR" dirty="0" smtClean="0">
                <a:hlinkClick r:id="rId4" tooltip="Νορβηγία"/>
              </a:rPr>
              <a:t>Νορβηγία</a:t>
            </a:r>
            <a:r>
              <a:rPr lang="el-GR" dirty="0" smtClean="0"/>
              <a:t> και βορειοανατολικά με τη </a:t>
            </a:r>
            <a:r>
              <a:rPr lang="el-GR" dirty="0" smtClean="0">
                <a:hlinkClick r:id="rId5" tooltip="Φινλανδία"/>
              </a:rPr>
              <a:t>Φινλανδία</a:t>
            </a:r>
            <a:r>
              <a:rPr lang="el-GR" dirty="0" smtClean="0"/>
              <a:t>. Βρέχεται ανατολικά από το </a:t>
            </a:r>
            <a:r>
              <a:rPr lang="el-GR" dirty="0" err="1" smtClean="0">
                <a:hlinkClick r:id="rId6" tooltip="Βοθνιακός κόλπος"/>
              </a:rPr>
              <a:t>Βοθνιακό</a:t>
            </a:r>
            <a:r>
              <a:rPr lang="el-GR" dirty="0" smtClean="0">
                <a:hlinkClick r:id="rId6" tooltip="Βοθνιακός κόλπος"/>
              </a:rPr>
              <a:t> κόλπο</a:t>
            </a:r>
            <a:r>
              <a:rPr lang="el-GR" dirty="0" smtClean="0"/>
              <a:t> και τη </a:t>
            </a:r>
            <a:r>
              <a:rPr lang="el-GR" dirty="0" smtClean="0">
                <a:hlinkClick r:id="rId7" tooltip="Βαλτική θάλασσα"/>
              </a:rPr>
              <a:t>Βαλτική θάλασσα</a:t>
            </a:r>
            <a:r>
              <a:rPr lang="el-GR" dirty="0" smtClean="0"/>
              <a:t>. Οι πορθμοί </a:t>
            </a:r>
            <a:r>
              <a:rPr lang="el-GR" dirty="0" err="1" smtClean="0">
                <a:hlinkClick r:id="rId8" tooltip="Σκάγερακ (δεν έχει γραφτεί ακόμα)"/>
              </a:rPr>
              <a:t>Σκάγερακ</a:t>
            </a:r>
            <a:r>
              <a:rPr lang="el-GR" dirty="0" smtClean="0"/>
              <a:t> νοτιοδυτικά και </a:t>
            </a:r>
            <a:r>
              <a:rPr lang="el-GR" dirty="0" err="1" smtClean="0">
                <a:hlinkClick r:id="rId9" tooltip="Κάτεγατ"/>
              </a:rPr>
              <a:t>Κάτεγατ</a:t>
            </a:r>
            <a:r>
              <a:rPr lang="el-GR" dirty="0" smtClean="0"/>
              <a:t> χωρίζουν τη σκανδιναβική χερσόνησο από τη </a:t>
            </a:r>
            <a:r>
              <a:rPr lang="el-GR" dirty="0" smtClean="0">
                <a:hlinkClick r:id="rId10" tooltip="Δανία"/>
              </a:rPr>
              <a:t>Δανία</a:t>
            </a:r>
            <a:r>
              <a:rPr lang="el-GR" dirty="0" smtClean="0"/>
              <a:t>, με την οποία ενώνεται με τη γέφυρα του </a:t>
            </a:r>
            <a:r>
              <a:rPr lang="el-GR" dirty="0" err="1" smtClean="0"/>
              <a:t>Όρεσουντ</a:t>
            </a:r>
            <a:r>
              <a:rPr lang="el-GR" dirty="0" smtClean="0"/>
              <a:t>.</a:t>
            </a:r>
          </a:p>
          <a:p>
            <a:r>
              <a:rPr lang="el-GR" dirty="0" smtClean="0"/>
              <a:t>Η Σουηδία έχει χαμηλή πληθυσμιακή πυκνότητα, εκτός από τις μητροπολιτικές περιοχές της στο νότο, και μεγάλες εκτάσεις στην ενδοχώρα καλύπτονται από δάση κωνοφόρων. Η χώρα διαθέτει πλούσιους φυσικούς πόρους σε νερό, ξυλεία και σιδηρομεταλλεύματα. Οι πολίτες της απολαμβάνουν υψηλό βιοτικό επίπεδο και η χώρα γενικά θεωρείται σύγχρονη, πολιτικά φιλελεύθερη και με ισχυρό κοινωνικό κράτος.</a:t>
            </a:r>
          </a:p>
          <a:p>
            <a:r>
              <a:rPr lang="el-GR" dirty="0" smtClean="0"/>
              <a:t>Πρωτεύουσα της Σουηδίας είναι η </a:t>
            </a:r>
            <a:r>
              <a:rPr lang="el-GR" dirty="0" smtClean="0">
                <a:hlinkClick r:id="rId11" tooltip="Στοκχόλμη"/>
              </a:rPr>
              <a:t>Στοκχόλμη</a:t>
            </a:r>
            <a:r>
              <a:rPr lang="el-GR" dirty="0" smtClean="0"/>
              <a:t>. Άλλες μεγάλες πόλεις είναι το </a:t>
            </a:r>
            <a:r>
              <a:rPr lang="el-GR" dirty="0" smtClean="0">
                <a:hlinkClick r:id="rId12" tooltip="Γκέτεμποργκ"/>
              </a:rPr>
              <a:t>Γκέτεμποργκ</a:t>
            </a:r>
            <a:r>
              <a:rPr lang="el-GR" dirty="0" smtClean="0"/>
              <a:t>, το </a:t>
            </a:r>
            <a:r>
              <a:rPr lang="el-GR" dirty="0" smtClean="0">
                <a:hlinkClick r:id="rId13" tooltip="Μάλμε"/>
              </a:rPr>
              <a:t>Μάλμε</a:t>
            </a:r>
            <a:r>
              <a:rPr lang="el-GR" dirty="0" smtClean="0"/>
              <a:t> και η </a:t>
            </a:r>
            <a:r>
              <a:rPr lang="el-GR" dirty="0" smtClean="0">
                <a:hlinkClick r:id="rId14" tooltip="Ουψάλα"/>
              </a:rPr>
              <a:t>Ουψάλα</a:t>
            </a:r>
            <a:endParaRPr lang="el-GR" dirty="0"/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ΣΟΥΗΔΙΑ</a:t>
            </a:r>
            <a:endParaRPr lang="el-GR" dirty="0"/>
          </a:p>
        </p:txBody>
      </p:sp>
      <p:pic>
        <p:nvPicPr>
          <p:cNvPr id="5122" name="Picture 2" descr="C:\Users\user1\Desktop\125px-Flag_of_Sweden.svg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714488"/>
            <a:ext cx="3000396" cy="2071702"/>
          </a:xfrm>
          <a:prstGeom prst="rect">
            <a:avLst/>
          </a:prstGeom>
          <a:noFill/>
        </p:spPr>
      </p:pic>
      <p:pic>
        <p:nvPicPr>
          <p:cNvPr id="5123" name="Picture 3" descr="C:\Users\user1\Desktop\nybrokajen-στοκχόλμη-σουηδία-293777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1643050"/>
            <a:ext cx="4643470" cy="278608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ΦΙΛ</a:t>
            </a:r>
            <a:r>
              <a:rPr lang="en-US" dirty="0" smtClean="0"/>
              <a:t>A</a:t>
            </a:r>
            <a:r>
              <a:rPr lang="el-GR" dirty="0" smtClean="0"/>
              <a:t>ΝΔΙΑ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Η </a:t>
            </a:r>
            <a:r>
              <a:rPr lang="el-GR" b="1" dirty="0"/>
              <a:t>Φινλανδία</a:t>
            </a:r>
            <a:r>
              <a:rPr lang="el-GR" dirty="0"/>
              <a:t> είναι χώρα της βόρειας </a:t>
            </a:r>
            <a:r>
              <a:rPr lang="el-GR" dirty="0">
                <a:hlinkClick r:id="rId2" tooltip="Ευρώπη"/>
              </a:rPr>
              <a:t>Ευρώπης</a:t>
            </a:r>
            <a:r>
              <a:rPr lang="el-GR" dirty="0"/>
              <a:t>. Βρίσκεται ανάμεσα στη </a:t>
            </a:r>
            <a:r>
              <a:rPr lang="el-GR" dirty="0">
                <a:hlinkClick r:id="rId3" tooltip="Σουηδία"/>
              </a:rPr>
              <a:t>Σουηδία</a:t>
            </a:r>
            <a:r>
              <a:rPr lang="el-GR" dirty="0"/>
              <a:t>, τη </a:t>
            </a:r>
            <a:r>
              <a:rPr lang="el-GR" dirty="0">
                <a:hlinkClick r:id="rId4" tooltip="Νορβηγία"/>
              </a:rPr>
              <a:t>Νορβηγία</a:t>
            </a:r>
            <a:r>
              <a:rPr lang="el-GR" dirty="0"/>
              <a:t>, τη </a:t>
            </a:r>
            <a:r>
              <a:rPr lang="el-GR" dirty="0">
                <a:hlinkClick r:id="rId5" tooltip="Ρωσία"/>
              </a:rPr>
              <a:t>Ρωσία</a:t>
            </a:r>
            <a:r>
              <a:rPr lang="el-GR" dirty="0"/>
              <a:t> και τη </a:t>
            </a:r>
            <a:r>
              <a:rPr lang="el-GR" dirty="0">
                <a:hlinkClick r:id="rId6" tooltip="Βαλτική"/>
              </a:rPr>
              <a:t>Βαλτική</a:t>
            </a:r>
            <a:r>
              <a:rPr lang="el-GR" dirty="0"/>
              <a:t> θάλασσα. Έχει έκταση 338.145 </a:t>
            </a:r>
            <a:r>
              <a:rPr lang="el-GR" dirty="0">
                <a:hlinkClick r:id="rId7" tooltip="Τετραγωνικό χιλιόμετρο"/>
              </a:rPr>
              <a:t>τετραγωνικά χιλιόμετρα</a:t>
            </a:r>
            <a:r>
              <a:rPr lang="el-GR" dirty="0"/>
              <a:t> και πληθυσμό 5.516.812 κατοίκους, σύμφωνα με επίσημες εκτιμήσεις του 2018.</a:t>
            </a:r>
            <a:r>
              <a:rPr lang="el-GR" baseline="30000" dirty="0">
                <a:hlinkClick r:id="rId8"/>
              </a:rPr>
              <a:t>[1]</a:t>
            </a:r>
            <a:r>
              <a:rPr lang="el-GR" dirty="0"/>
              <a:t>Πρωτεύουσα του κράτους είναι το Ελσίνκι. Η χώρα είναι μέλος της </a:t>
            </a:r>
            <a:r>
              <a:rPr lang="el-GR" dirty="0">
                <a:hlinkClick r:id="rId9" tooltip="Ευρωπαϊκή Ένωση"/>
              </a:rPr>
              <a:t>Ευρωπαϊκής Ένωσης</a:t>
            </a:r>
            <a:r>
              <a:rPr lang="el-GR" dirty="0"/>
              <a:t> από το 1995. Στα </a:t>
            </a:r>
            <a:r>
              <a:rPr lang="el-GR" dirty="0">
                <a:hlinkClick r:id="rId10" tooltip="Φινλανδική γλώσσα"/>
              </a:rPr>
              <a:t>φινλανδικά</a:t>
            </a:r>
            <a:r>
              <a:rPr lang="el-GR" dirty="0"/>
              <a:t> η χώρα ονομάζεται </a:t>
            </a:r>
            <a:r>
              <a:rPr lang="el-GR" i="1" dirty="0" err="1"/>
              <a:t>Suomi</a:t>
            </a:r>
            <a:r>
              <a:rPr lang="el-GR" dirty="0"/>
              <a:t>. Στη Φινλανδία ανήκουν και τα νησιά </a:t>
            </a:r>
            <a:r>
              <a:rPr lang="el-GR" dirty="0" err="1">
                <a:hlinkClick r:id="rId11" tooltip="Ώλαντ"/>
              </a:rPr>
              <a:t>Ώλαντ</a:t>
            </a:r>
            <a:r>
              <a:rPr lang="el-GR" dirty="0"/>
              <a:t> (</a:t>
            </a:r>
            <a:r>
              <a:rPr lang="el-GR" dirty="0" err="1"/>
              <a:t>Åland</a:t>
            </a:r>
            <a:r>
              <a:rPr lang="el-GR" dirty="0"/>
              <a:t>), στη νοτιοδυτική ακτή, τα οποία βρίσκονται υπό καθεστώς διευρυμένης αυτονομίας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ΦΙΛΑΝΔΙΑ</a:t>
            </a:r>
            <a:endParaRPr lang="el-GR" dirty="0"/>
          </a:p>
        </p:txBody>
      </p:sp>
      <p:pic>
        <p:nvPicPr>
          <p:cNvPr id="1026" name="Picture 2" descr="C:\Users\user1\Desktop\125px-Flag_of_Finland.svg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500174"/>
            <a:ext cx="3643338" cy="2143140"/>
          </a:xfrm>
          <a:prstGeom prst="rect">
            <a:avLst/>
          </a:prstGeom>
          <a:noFill/>
        </p:spPr>
      </p:pic>
      <p:pic>
        <p:nvPicPr>
          <p:cNvPr id="1027" name="Picture 3" descr="C:\Users\user1\Desktop\240px-Nelli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1714488"/>
            <a:ext cx="4262446" cy="2286000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>
            <a:off x="-4143436" y="9929858"/>
            <a:ext cx="714380" cy="26314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800" dirty="0"/>
              <a:t>Στα μέσα του 12ου αι. η χώρα καταλήφθηκε από το βασιλιά της </a:t>
            </a:r>
            <a:r>
              <a:rPr lang="el-GR" sz="800" dirty="0">
                <a:hlinkClick r:id="rId4" tooltip="Σουηδία"/>
              </a:rPr>
              <a:t>Σουηδίας</a:t>
            </a:r>
            <a:r>
              <a:rPr lang="el-GR" sz="800" dirty="0"/>
              <a:t> </a:t>
            </a:r>
            <a:r>
              <a:rPr lang="el-GR" sz="800" dirty="0" err="1"/>
              <a:t>Έρικ</a:t>
            </a:r>
            <a:r>
              <a:rPr lang="el-GR" sz="800" dirty="0"/>
              <a:t> Θ’ τον Άγιο, ο οποίος εγκατέστησε Σουηδούς αποίκους στα παράλια του </a:t>
            </a:r>
            <a:r>
              <a:rPr lang="el-GR" sz="800" dirty="0" err="1">
                <a:hlinkClick r:id="rId5" tooltip="Βοθνιακός κόλπος"/>
              </a:rPr>
              <a:t>Βοθνικού</a:t>
            </a:r>
            <a:r>
              <a:rPr lang="el-GR" sz="800" dirty="0">
                <a:hlinkClick r:id="rId5" tooltip="Βοθνιακός κόλπος"/>
              </a:rPr>
              <a:t> κόλπου</a:t>
            </a:r>
            <a:r>
              <a:rPr lang="el-GR" sz="800" dirty="0"/>
              <a:t> και εισήγαγε τον χριστιανισμό στην Φινλανδία. Την σουηδική κυριαρχία στη χώρα επιβεβαίωσε το </a:t>
            </a:r>
            <a:r>
              <a:rPr lang="el-GR" sz="800" dirty="0">
                <a:hlinkClick r:id="rId6" tooltip="1323"/>
              </a:rPr>
              <a:t>1323</a:t>
            </a:r>
            <a:r>
              <a:rPr lang="el-GR" sz="800" dirty="0"/>
              <a:t> η </a:t>
            </a:r>
            <a:r>
              <a:rPr lang="el-GR" sz="800" dirty="0">
                <a:hlinkClick r:id="rId7" tooltip="Συνθήκη του Πάχκινασααρι (δεν έχει γραφτεί ακόμα)"/>
              </a:rPr>
              <a:t>συνθήκη του </a:t>
            </a:r>
            <a:r>
              <a:rPr lang="el-GR" sz="800" dirty="0" err="1">
                <a:hlinkClick r:id="rId7" tooltip="Συνθήκη του Πάχκινασααρι (δεν έχει γραφτεί ακόμα)"/>
              </a:rPr>
              <a:t>Πάχκινασααρι</a:t>
            </a:r>
            <a:r>
              <a:rPr lang="el-GR" sz="800" dirty="0"/>
              <a:t> (σημερινό </a:t>
            </a:r>
            <a:r>
              <a:rPr lang="el-GR" sz="800" dirty="0" err="1"/>
              <a:t>Σλισελμπούργκ</a:t>
            </a:r>
            <a:r>
              <a:rPr lang="el-GR" sz="800" dirty="0"/>
              <a:t> στην Περιφέρεια Λένινγκραντ), με την οποία η σημερινή Φινλανδία εντάχθηκε στο σουηδικό βασίλειο, ενώ και η περιοχή της </a:t>
            </a:r>
            <a:r>
              <a:rPr lang="el-GR" sz="800" dirty="0">
                <a:hlinkClick r:id="rId8" tooltip="Καρελία"/>
              </a:rPr>
              <a:t>Καρελίας</a:t>
            </a:r>
            <a:r>
              <a:rPr lang="el-GR" sz="800" dirty="0"/>
              <a:t> διαιρέθηκε μεταξύ της Σουηδίας και του </a:t>
            </a:r>
            <a:r>
              <a:rPr lang="el-GR" sz="800" dirty="0" err="1">
                <a:hlinkClick r:id="rId9" tooltip="Δημοκρατία του Νόβγκοροντ"/>
              </a:rPr>
              <a:t>Νόβγκοροντ</a:t>
            </a:r>
            <a:r>
              <a:rPr lang="el-GR" sz="800" dirty="0"/>
              <a:t>. Το </a:t>
            </a:r>
            <a:r>
              <a:rPr lang="el-GR" sz="800" dirty="0">
                <a:hlinkClick r:id="rId10" tooltip="1362"/>
              </a:rPr>
              <a:t>1362</a:t>
            </a:r>
            <a:r>
              <a:rPr lang="el-GR" sz="800" dirty="0"/>
              <a:t> οι </a:t>
            </a:r>
            <a:r>
              <a:rPr lang="el-GR" sz="800" dirty="0" err="1"/>
              <a:t>Φινλανδοί</a:t>
            </a:r>
            <a:r>
              <a:rPr lang="el-GR" sz="800" dirty="0"/>
              <a:t> απέκτησαν ίσα δικαιώματα ως υπήκοοι του σουηδικού βασιλείου. Η φινλανδική γραμματεία εγκαινιάστηκε το </a:t>
            </a:r>
            <a:r>
              <a:rPr lang="el-GR" sz="800" dirty="0">
                <a:hlinkClick r:id="rId11" tooltip="1542"/>
              </a:rPr>
              <a:t>1542</a:t>
            </a:r>
            <a:r>
              <a:rPr lang="el-GR" sz="800" dirty="0"/>
              <a:t> με το συγγραφικό έργο του επισκόπου του </a:t>
            </a:r>
            <a:r>
              <a:rPr lang="el-GR" sz="800" dirty="0" err="1"/>
              <a:t>Ώμπο</a:t>
            </a:r>
            <a:r>
              <a:rPr lang="el-GR" sz="800" dirty="0"/>
              <a:t>. Το 1550 ιδρύθηκε η πόλη του </a:t>
            </a:r>
            <a:r>
              <a:rPr lang="el-GR" sz="800" dirty="0">
                <a:hlinkClick r:id="rId12" tooltip="Ελσίνκι"/>
              </a:rPr>
              <a:t>Ελσίνκι</a:t>
            </a:r>
            <a:r>
              <a:rPr lang="el-GR" sz="800" dirty="0"/>
              <a:t> από το Σουηδό βασιλιά </a:t>
            </a:r>
            <a:r>
              <a:rPr lang="el-GR" sz="800" dirty="0" err="1">
                <a:hlinkClick r:id="rId13" tooltip="Γουσταύος Α΄ της Σουηδίας"/>
              </a:rPr>
              <a:t>Γουσταύο</a:t>
            </a:r>
            <a:r>
              <a:rPr lang="el-GR" sz="800" dirty="0">
                <a:hlinkClick r:id="rId13" tooltip="Γουσταύος Α΄ της Σουηδίας"/>
              </a:rPr>
              <a:t> Α΄</a:t>
            </a:r>
            <a:r>
              <a:rPr lang="el-GR" sz="800" dirty="0"/>
              <a:t> με την ονομασία </a:t>
            </a:r>
            <a:r>
              <a:rPr lang="el-GR" sz="800" dirty="0" err="1"/>
              <a:t>Χέλσιγκσφορς</a:t>
            </a:r>
            <a:r>
              <a:rPr lang="el-GR" sz="800" dirty="0"/>
              <a:t>. Οικίστηκε από εμπόρους ως ανταγωνιστική πόλη του </a:t>
            </a:r>
            <a:r>
              <a:rPr lang="el-GR" sz="800" dirty="0">
                <a:hlinkClick r:id="rId14" tooltip="Ταλίν"/>
              </a:rPr>
              <a:t>Ταλίν</a:t>
            </a:r>
            <a:r>
              <a:rPr lang="el-GR" sz="800" dirty="0"/>
              <a:t>, το οποίο άκμαζε εμπορικά στη βόρεια Βαλτική και τελούσε υπό την </a:t>
            </a:r>
            <a:r>
              <a:rPr lang="el-GR" sz="800" dirty="0" smtClean="0"/>
              <a:t>παραμένοντας </a:t>
            </a:r>
            <a:r>
              <a:rPr lang="el-GR" sz="800" dirty="0"/>
              <a:t>στη σουηδική επικράτεια. Κατά τη διάρκεια της βασιλείας του </a:t>
            </a:r>
            <a:r>
              <a:rPr lang="el-GR" sz="800" dirty="0" err="1"/>
              <a:t>Γουσταύου</a:t>
            </a:r>
            <a:r>
              <a:rPr lang="el-GR" sz="800" dirty="0"/>
              <a:t> Α΄ ολοκληρώθηκε η </a:t>
            </a:r>
            <a:r>
              <a:rPr lang="el-GR" sz="800" dirty="0" err="1" smtClean="0"/>
              <a:t>πρπροστασία</a:t>
            </a:r>
            <a:r>
              <a:rPr lang="el-GR" sz="800" dirty="0" smtClean="0"/>
              <a:t> της </a:t>
            </a:r>
            <a:r>
              <a:rPr lang="el-GR" sz="800" dirty="0" smtClean="0">
                <a:hlinkClick r:id="rId15" tooltip="Χανσεατική Ένωση"/>
              </a:rPr>
              <a:t>Χανσεατικής Ένωσης</a:t>
            </a:r>
            <a:r>
              <a:rPr lang="el-GR" sz="800" dirty="0" smtClean="0"/>
              <a:t>. Το </a:t>
            </a:r>
            <a:r>
              <a:rPr lang="el-GR" sz="800" dirty="0" smtClean="0">
                <a:hlinkClick r:id="rId16" tooltip="1556"/>
              </a:rPr>
              <a:t>1556</a:t>
            </a:r>
            <a:r>
              <a:rPr lang="el-GR" sz="800" dirty="0" smtClean="0"/>
              <a:t> η Φινλανδία απέκτησε το καθεστώς του δουκάτου </a:t>
            </a:r>
            <a:r>
              <a:rPr lang="el-GR" sz="800" dirty="0" err="1" smtClean="0"/>
              <a:t>οσχώρηση</a:t>
            </a:r>
            <a:r>
              <a:rPr lang="el-GR" sz="800" dirty="0" smtClean="0"/>
              <a:t> </a:t>
            </a:r>
            <a:r>
              <a:rPr lang="el-GR" sz="800" dirty="0"/>
              <a:t>των κατοίκων της χώρας στο </a:t>
            </a:r>
            <a:r>
              <a:rPr lang="el-GR" sz="800" dirty="0">
                <a:hlinkClick r:id="rId17" tooltip="Λουθηρανισμός"/>
              </a:rPr>
              <a:t>λουθηρανισμό</a:t>
            </a:r>
            <a:r>
              <a:rPr lang="el-GR" sz="800" dirty="0"/>
              <a:t>. Την ίδια περίοδο ο δούκας </a:t>
            </a:r>
            <a:r>
              <a:rPr lang="el-GR" sz="800" dirty="0">
                <a:hlinkClick r:id="rId18" tooltip="Ιωάννης Γ΄ της Σουηδίας"/>
              </a:rPr>
              <a:t>Ιωάννης </a:t>
            </a:r>
            <a:r>
              <a:rPr lang="el-GR" sz="800" dirty="0" err="1">
                <a:hlinkClick r:id="rId18" tooltip="Ιωάννης Γ΄ της Σουηδίας"/>
              </a:rPr>
              <a:t>Γ΄</a:t>
            </a:r>
            <a:r>
              <a:rPr lang="el-GR" sz="800" dirty="0" err="1"/>
              <a:t>διεκδίκησε</a:t>
            </a:r>
            <a:r>
              <a:rPr lang="el-GR" sz="800" dirty="0"/>
              <a:t> αποτυχημένα την αναίμακτη ανεξαρτησία της χώρας. Για δύο δεκαετίες, </a:t>
            </a:r>
            <a:r>
              <a:rPr lang="el-GR" sz="800" dirty="0">
                <a:hlinkClick r:id="rId19" tooltip="1570"/>
              </a:rPr>
              <a:t>1570</a:t>
            </a:r>
            <a:r>
              <a:rPr lang="el-GR" sz="800" dirty="0"/>
              <a:t>-</a:t>
            </a:r>
            <a:r>
              <a:rPr lang="el-GR" sz="800" dirty="0">
                <a:hlinkClick r:id="rId20" tooltip="1595"/>
              </a:rPr>
              <a:t>1595</a:t>
            </a:r>
            <a:r>
              <a:rPr lang="el-GR" sz="800" dirty="0"/>
              <a:t>, η φινλανδική επικράτεια γίνεται σκηνικό της πολεμικής αντιπαράθεσης Ρωσίας και Σουηδίας. Η αυτονομία της Φινλανδίας καταργήθηκε από τον </a:t>
            </a:r>
            <a:r>
              <a:rPr lang="el-GR" sz="800" dirty="0">
                <a:hlinkClick r:id="rId21" tooltip="Κάρολος Θ΄ της Σουηδίας"/>
              </a:rPr>
              <a:t>Κάρολο Θ΄</a:t>
            </a:r>
            <a:r>
              <a:rPr lang="el-GR" sz="800" dirty="0"/>
              <a:t>. Στις αρχές του 17ου αι. η χώρα επανακτά τη θέση της ως ξεχωριστού δουκάτου στο πλαίσιο του σουηδικού βασιλείου, στα χρόνια του </a:t>
            </a:r>
            <a:r>
              <a:rPr lang="el-GR" sz="800" dirty="0" err="1">
                <a:hlinkClick r:id="rId22" tooltip="Γουσταύος Β΄ Αδόλφος της Σουηδίας"/>
              </a:rPr>
              <a:t>Γουσταύου</a:t>
            </a:r>
            <a:r>
              <a:rPr lang="el-GR" sz="800" dirty="0">
                <a:hlinkClick r:id="rId22" tooltip="Γουσταύος Β΄ Αδόλφος της Σουηδίας"/>
              </a:rPr>
              <a:t> Β΄</a:t>
            </a:r>
            <a:r>
              <a:rPr lang="el-GR" sz="800" dirty="0"/>
              <a:t> (</a:t>
            </a:r>
            <a:r>
              <a:rPr lang="el-GR" sz="800" dirty="0" err="1"/>
              <a:t>βασ</a:t>
            </a:r>
            <a:r>
              <a:rPr lang="el-GR" sz="800" dirty="0"/>
              <a:t>. 1611-1632). Στα μέσα του ίδιου αιώνα σημειώθηκε νέος </a:t>
            </a:r>
            <a:r>
              <a:rPr lang="el-GR" sz="800" dirty="0" err="1"/>
              <a:t>ρωσοσουηδικός</a:t>
            </a:r>
            <a:r>
              <a:rPr lang="el-GR" sz="800" dirty="0"/>
              <a:t> </a:t>
            </a:r>
            <a:r>
              <a:rPr lang="el-GR" sz="800" dirty="0">
                <a:hlinkClick r:id="rId23" tooltip="Πόλεμος"/>
              </a:rPr>
              <a:t>πόλεμος</a:t>
            </a:r>
            <a:r>
              <a:rPr lang="el-GR" sz="800" dirty="0"/>
              <a:t> με εχθροπραξίες στο φινλανδικό έδαφος, ενώ ο μεγάλος λιμός των ετών </a:t>
            </a:r>
            <a:r>
              <a:rPr lang="el-GR" sz="800" dirty="0">
                <a:hlinkClick r:id="rId24" tooltip="1695"/>
              </a:rPr>
              <a:t>1695</a:t>
            </a:r>
            <a:r>
              <a:rPr lang="el-GR" sz="800" dirty="0"/>
              <a:t>-</a:t>
            </a:r>
            <a:r>
              <a:rPr lang="el-GR" sz="800" dirty="0">
                <a:hlinkClick r:id="rId25" tooltip="1697"/>
              </a:rPr>
              <a:t>1697</a:t>
            </a:r>
            <a:r>
              <a:rPr lang="el-GR" sz="800" dirty="0"/>
              <a:t> οδήγησε στην απώλεια του ενός τετάρτου του πληθυσμού της χώρας. Σχεδόν για μία δεκαετία, μεταξύ </a:t>
            </a:r>
            <a:r>
              <a:rPr lang="el-GR" sz="800" dirty="0">
                <a:hlinkClick r:id="rId26" tooltip="1713"/>
              </a:rPr>
              <a:t>1713</a:t>
            </a:r>
            <a:r>
              <a:rPr lang="el-GR" sz="800" dirty="0"/>
              <a:t>-</a:t>
            </a:r>
            <a:r>
              <a:rPr lang="el-GR" sz="800" dirty="0">
                <a:hlinkClick r:id="rId27" tooltip="1721"/>
              </a:rPr>
              <a:t>1721</a:t>
            </a:r>
            <a:r>
              <a:rPr lang="el-GR" sz="800" dirty="0"/>
              <a:t>, η Φινλανδία γνώρισε τη ρωσική κατοχή. Το </a:t>
            </a:r>
            <a:r>
              <a:rPr lang="el-GR" sz="800" dirty="0">
                <a:hlinkClick r:id="rId28" tooltip="1743"/>
              </a:rPr>
              <a:t>1743</a:t>
            </a:r>
            <a:r>
              <a:rPr lang="el-GR" sz="800" dirty="0"/>
              <a:t> τμήμα της Φινλανδίας παραχωρήθηκε στη </a:t>
            </a:r>
            <a:r>
              <a:rPr lang="el-GR" sz="800" dirty="0">
                <a:hlinkClick r:id="rId29" tooltip="Ρωσική αυτοκρατορία"/>
              </a:rPr>
              <a:t>Ρωσική αυτοκρατορία</a:t>
            </a:r>
            <a:r>
              <a:rPr lang="el-GR" sz="800" dirty="0"/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ΙΣΛΑΝΔΙΑ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Η </a:t>
            </a:r>
            <a:r>
              <a:rPr lang="el-GR" b="1" dirty="0"/>
              <a:t>Ισλανδία</a:t>
            </a:r>
            <a:r>
              <a:rPr lang="el-GR" dirty="0"/>
              <a:t> (</a:t>
            </a:r>
            <a:r>
              <a:rPr lang="el-GR" dirty="0">
                <a:hlinkClick r:id="rId2" tooltip="Ισλανδική γλώσσα"/>
              </a:rPr>
              <a:t>Ισλανδικά</a:t>
            </a:r>
            <a:r>
              <a:rPr lang="el-GR" dirty="0"/>
              <a:t>: </a:t>
            </a:r>
            <a:r>
              <a:rPr lang="el-GR" i="1" dirty="0" err="1"/>
              <a:t>Ísland</a:t>
            </a:r>
            <a:r>
              <a:rPr lang="el-GR" dirty="0"/>
              <a:t>) είναι νησιωτική χώρα της </a:t>
            </a:r>
            <a:r>
              <a:rPr lang="el-GR" dirty="0">
                <a:hlinkClick r:id="rId3" tooltip="Χώρες της βόρειας Ευρώπης"/>
              </a:rPr>
              <a:t>βόρειας Ευρώπης</a:t>
            </a:r>
            <a:r>
              <a:rPr lang="el-GR" dirty="0"/>
              <a:t> στο Βόρειο </a:t>
            </a:r>
            <a:r>
              <a:rPr lang="el-GR" dirty="0">
                <a:hlinkClick r:id="rId4" tooltip="Ατλαντικός Ωκεανός"/>
              </a:rPr>
              <a:t>Ατλαντικό ωκεανό</a:t>
            </a:r>
            <a:r>
              <a:rPr lang="el-GR" dirty="0"/>
              <a:t>. Βρίσκεται ανάμεσα στη </a:t>
            </a:r>
            <a:r>
              <a:rPr lang="el-GR" dirty="0">
                <a:hlinkClick r:id="rId5" tooltip="Γροιλανδία"/>
              </a:rPr>
              <a:t>Γροιλανδία</a:t>
            </a:r>
            <a:r>
              <a:rPr lang="el-GR" dirty="0"/>
              <a:t>, τη </a:t>
            </a:r>
            <a:r>
              <a:rPr lang="el-GR" dirty="0">
                <a:hlinkClick r:id="rId6" tooltip="Σκωτία"/>
              </a:rPr>
              <a:t>Σκωτία</a:t>
            </a:r>
            <a:r>
              <a:rPr lang="el-GR" dirty="0"/>
              <a:t>, τις </a:t>
            </a:r>
            <a:r>
              <a:rPr lang="el-GR" dirty="0">
                <a:hlinkClick r:id="rId7" tooltip="Νήσοι Φερόες"/>
              </a:rPr>
              <a:t>Νήσους </a:t>
            </a:r>
            <a:r>
              <a:rPr lang="el-GR" dirty="0" err="1">
                <a:hlinkClick r:id="rId7" tooltip="Νήσοι Φερόες"/>
              </a:rPr>
              <a:t>Φερόες</a:t>
            </a:r>
            <a:r>
              <a:rPr lang="el-GR" dirty="0"/>
              <a:t> και τη </a:t>
            </a:r>
            <a:r>
              <a:rPr lang="el-GR" dirty="0">
                <a:hlinkClick r:id="rId8" tooltip="Νορβηγία"/>
              </a:rPr>
              <a:t>Νορβηγία</a:t>
            </a:r>
            <a:r>
              <a:rPr lang="el-GR" dirty="0"/>
              <a:t>. Ο πληθυσμός της είναι 332.529 κάτοικοι,</a:t>
            </a:r>
            <a:r>
              <a:rPr lang="el-GR" baseline="30000" dirty="0">
                <a:hlinkClick r:id="rId9"/>
              </a:rPr>
              <a:t>[1]</a:t>
            </a:r>
            <a:r>
              <a:rPr lang="el-GR" dirty="0"/>
              <a:t> με βάση εκτιμήσεις του 2016, και πρωτεύουσά της το </a:t>
            </a:r>
            <a:r>
              <a:rPr lang="el-GR" dirty="0">
                <a:hlinkClick r:id="rId10" tooltip="Ρέικιαβικ"/>
              </a:rPr>
              <a:t>Ρέικιαβικ</a:t>
            </a:r>
            <a:r>
              <a:rPr lang="el-GR" dirty="0"/>
              <a:t>. Κατά μια ερμηνεία, είναι η χώρα </a:t>
            </a:r>
            <a:r>
              <a:rPr lang="el-GR" dirty="0" err="1">
                <a:hlinkClick r:id="rId11" tooltip="Θούλη"/>
              </a:rPr>
              <a:t>Θούλη</a:t>
            </a:r>
            <a:r>
              <a:rPr lang="el-GR" dirty="0"/>
              <a:t> που επισκέφτηκε ο </a:t>
            </a:r>
            <a:r>
              <a:rPr lang="el-GR" dirty="0">
                <a:hlinkClick r:id="rId12" tooltip="Πυθέας ο Μασσαλιώτης"/>
              </a:rPr>
              <a:t>Πυθέας ο Μασσαλιώτης</a:t>
            </a:r>
            <a:r>
              <a:rPr lang="el-GR" dirty="0"/>
              <a:t> στο θρυλικό του ταξίδι τον 4ο αιώνα </a:t>
            </a:r>
            <a:r>
              <a:rPr lang="el-GR" dirty="0" err="1"/>
              <a:t>π.Χ.</a:t>
            </a:r>
            <a:r>
              <a:rPr lang="el-GR" dirty="0"/>
              <a:t>, περί τα 332-310 </a:t>
            </a:r>
            <a:r>
              <a:rPr lang="el-GR" dirty="0" err="1"/>
              <a:t>π.Χ.</a:t>
            </a:r>
            <a:r>
              <a:rPr lang="el-GR" dirty="0"/>
              <a:t> Εθνική εορτή στη χώρα είναι η </a:t>
            </a:r>
            <a:r>
              <a:rPr lang="el-GR" dirty="0">
                <a:hlinkClick r:id="rId13" tooltip="17 Ιουνίου"/>
              </a:rPr>
              <a:t>17η Ιουνίου</a:t>
            </a:r>
            <a:r>
              <a:rPr lang="el-GR" dirty="0"/>
              <a:t>.</a:t>
            </a:r>
          </a:p>
          <a:p>
            <a:r>
              <a:rPr lang="el-GR" dirty="0"/>
              <a:t>Ο Ισλανδικός πολιτισμός χτίστηκε κάτω από την </a:t>
            </a:r>
            <a:r>
              <a:rPr lang="el-GR" dirty="0">
                <a:hlinkClick r:id="rId14" tooltip="Σκανδιναβία"/>
              </a:rPr>
              <a:t>Σκανδιναβική</a:t>
            </a:r>
            <a:r>
              <a:rPr lang="el-GR" dirty="0"/>
              <a:t> κληρονομιά της χώρας. Οι περισσότεροι </a:t>
            </a:r>
            <a:r>
              <a:rPr lang="el-GR" dirty="0">
                <a:hlinkClick r:id="rId15" tooltip="Ισλανδοί (δεν έχει γραφτεί ακόμα)"/>
              </a:rPr>
              <a:t>Ισλανδοί</a:t>
            </a:r>
            <a:r>
              <a:rPr lang="el-GR" dirty="0"/>
              <a:t> είναι απόγονοι Γερμανικών και </a:t>
            </a:r>
            <a:r>
              <a:rPr lang="el-GR" dirty="0" err="1"/>
              <a:t>Γαελικών</a:t>
            </a:r>
            <a:r>
              <a:rPr lang="el-GR" dirty="0"/>
              <a:t> </a:t>
            </a:r>
            <a:r>
              <a:rPr lang="el-GR" dirty="0" err="1"/>
              <a:t>εποικιστών</a:t>
            </a:r>
            <a:r>
              <a:rPr lang="el-GR" dirty="0"/>
              <a:t>. Τα </a:t>
            </a:r>
            <a:r>
              <a:rPr lang="el-GR" dirty="0">
                <a:hlinkClick r:id="rId2" tooltip="Ισλανδική γλώσσα"/>
              </a:rPr>
              <a:t>Ισλανδικά</a:t>
            </a:r>
            <a:r>
              <a:rPr lang="el-GR" dirty="0"/>
              <a:t>, μία </a:t>
            </a:r>
            <a:r>
              <a:rPr lang="el-GR" u="sng" dirty="0">
                <a:hlinkClick r:id="rId16"/>
              </a:rPr>
              <a:t>Βόρεια Γερμανική γλώσσα</a:t>
            </a:r>
            <a:r>
              <a:rPr lang="el-GR" dirty="0"/>
              <a:t>, και κατάγεται από τα Παλαιά Νορβηγικά και είναι στενά συνδεδεμένη με την </a:t>
            </a:r>
            <a:r>
              <a:rPr lang="el-GR" dirty="0" err="1">
                <a:hlinkClick r:id="rId17" tooltip="Φεροϊκή γλώσσα"/>
              </a:rPr>
              <a:t>Φεροϊκή</a:t>
            </a:r>
            <a:r>
              <a:rPr lang="el-GR" dirty="0">
                <a:hlinkClick r:id="rId17" tooltip="Φεροϊκή γλώσσα"/>
              </a:rPr>
              <a:t> γλώσσα</a:t>
            </a:r>
            <a:r>
              <a:rPr lang="el-GR" dirty="0"/>
              <a:t> και τις Δυτικές Νορβηγικές διαλέκτους. Η πολιτιστική κληρονομιά της χώρας περιλαμβάνει την παραδοσιακή </a:t>
            </a:r>
            <a:r>
              <a:rPr lang="el-GR" dirty="0">
                <a:hlinkClick r:id="rId18" tooltip="Ισλανδική κουζίνα (δεν έχει γραφτεί ακόμα)"/>
              </a:rPr>
              <a:t>Ισλανδική κουζίνα</a:t>
            </a:r>
            <a:r>
              <a:rPr lang="el-GR" dirty="0"/>
              <a:t>, την </a:t>
            </a:r>
            <a:r>
              <a:rPr lang="el-GR" dirty="0">
                <a:hlinkClick r:id="rId19" tooltip="Ισλανδική λογοτεχνία (δεν έχει γραφτεί ακόμα)"/>
              </a:rPr>
              <a:t>Ισλανδική λογοτεχνία</a:t>
            </a:r>
            <a:r>
              <a:rPr lang="el-GR" dirty="0"/>
              <a:t> και </a:t>
            </a:r>
            <a:r>
              <a:rPr lang="el-GR" dirty="0">
                <a:hlinkClick r:id="rId20" tooltip="Σάγκα (μυθολογία)"/>
              </a:rPr>
              <a:t>μεσαιωνικές </a:t>
            </a:r>
            <a:r>
              <a:rPr lang="el-GR" dirty="0" err="1">
                <a:hlinkClick r:id="rId20" tooltip="Σάγκα (μυθολογία)"/>
              </a:rPr>
              <a:t>σάγκες</a:t>
            </a:r>
            <a:r>
              <a:rPr lang="el-GR" dirty="0"/>
              <a:t>. Η Ισλανδία έχει το μικρότερο πληθυσμό από κάθε άλλο μέλος του </a:t>
            </a:r>
            <a:r>
              <a:rPr lang="el-GR" dirty="0">
                <a:hlinkClick r:id="rId21" tooltip="ΝΑΤΟ"/>
              </a:rPr>
              <a:t>NATO</a:t>
            </a:r>
            <a:r>
              <a:rPr lang="el-GR" dirty="0"/>
              <a:t> και είναι η μόνη χώρα-μέλος χωρίς ένοπλες δυνάμεις. Η ισλανδική ακτοφυλακή είναι χαμηλά εξοπλισμένη, και είναι επιφορτισμένη στην άμυνα.</a:t>
            </a:r>
            <a:r>
              <a:rPr lang="el-GR" baseline="30000" dirty="0">
                <a:hlinkClick r:id="rId9"/>
              </a:rPr>
              <a:t>[4]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ΙΣΛΑΝΔΙΑ</a:t>
            </a:r>
            <a:endParaRPr lang="el-GR" dirty="0"/>
          </a:p>
        </p:txBody>
      </p:sp>
      <p:pic>
        <p:nvPicPr>
          <p:cNvPr id="2050" name="Picture 2" descr="C:\Users\user1\Desktop\125px-Flag_of_Iceland.svg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357298"/>
            <a:ext cx="3857652" cy="2571768"/>
          </a:xfrm>
          <a:prstGeom prst="rect">
            <a:avLst/>
          </a:prstGeom>
          <a:noFill/>
        </p:spPr>
      </p:pic>
      <p:pic>
        <p:nvPicPr>
          <p:cNvPr id="2051" name="Picture 3" descr="C:\Users\user1\Desktop\125px-Flag_of_Iceland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V="1">
            <a:off x="10072726" y="8072470"/>
            <a:ext cx="1190625" cy="428628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>
            <a:off x="4214810" y="1428736"/>
            <a:ext cx="4572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/>
              <a:t>Παρά τις εσωτερικές αντιδράσεις, το </a:t>
            </a:r>
            <a:r>
              <a:rPr lang="el-GR" sz="2000" dirty="0">
                <a:hlinkClick r:id="rId3" tooltip="1949"/>
              </a:rPr>
              <a:t>1949</a:t>
            </a:r>
            <a:r>
              <a:rPr lang="el-GR" sz="2000" dirty="0"/>
              <a:t> η Ισλανδία έγινε μέλος του </a:t>
            </a:r>
            <a:r>
              <a:rPr lang="el-GR" sz="2000" dirty="0">
                <a:hlinkClick r:id="rId4" tooltip="NATO"/>
              </a:rPr>
              <a:t>NATO</a:t>
            </a:r>
            <a:r>
              <a:rPr lang="el-GR" sz="2000" dirty="0"/>
              <a:t>, προσχώρηση στην οποία αντιτάσσονταν πολλοί Ισλανδοί, όπως φάνηκε στα </a:t>
            </a:r>
            <a:r>
              <a:rPr lang="el-GR" sz="2000" dirty="0">
                <a:hlinkClick r:id="rId5" tooltip="Αντι-ΝΑΤΟϊκές αναταραχές στην Ισλανδία (1949)"/>
              </a:rPr>
              <a:t>επεισόδια του 1949 στο Ρέικιαβικ</a:t>
            </a:r>
            <a:r>
              <a:rPr lang="el-GR" sz="2000" dirty="0"/>
              <a:t>. Μετά από τη σύντομη αποχώρηση το 1946, οι </a:t>
            </a:r>
            <a:r>
              <a:rPr lang="el-GR" sz="2000" dirty="0">
                <a:hlinkClick r:id="rId6" tooltip="Ηνωμένες Πολιτείες"/>
              </a:rPr>
              <a:t>Η.Π.Α.</a:t>
            </a:r>
            <a:r>
              <a:rPr lang="el-GR" sz="2000" dirty="0"/>
              <a:t> εγκαταστάθηκαν και πάλι στο </a:t>
            </a:r>
            <a:r>
              <a:rPr lang="el-GR" sz="2000" dirty="0">
                <a:hlinkClick r:id="rId7" tooltip="Διεθνές Αεροδρόμιο Κέφλαβικ"/>
              </a:rPr>
              <a:t>αεροδρόμιο του </a:t>
            </a:r>
            <a:r>
              <a:rPr lang="el-GR" sz="2000" dirty="0" err="1">
                <a:hlinkClick r:id="rId7" tooltip="Διεθνές Αεροδρόμιο Κέφλαβικ"/>
              </a:rPr>
              <a:t>Κέφλαβικ</a:t>
            </a:r>
            <a:r>
              <a:rPr lang="el-GR" sz="2000" dirty="0"/>
              <a:t>, το </a:t>
            </a:r>
            <a:r>
              <a:rPr lang="el-GR" sz="2000" dirty="0">
                <a:hlinkClick r:id="rId8" tooltip="1951"/>
              </a:rPr>
              <a:t>1951</a:t>
            </a:r>
            <a:r>
              <a:rPr lang="el-GR" sz="2000" dirty="0"/>
              <a:t>, όπου και παρέμειναν ως την αποχώρησή τους το Σεπτέμβριο του </a:t>
            </a:r>
            <a:r>
              <a:rPr lang="el-GR" sz="2000" dirty="0">
                <a:hlinkClick r:id="rId9" tooltip="2006"/>
              </a:rPr>
              <a:t>2006</a:t>
            </a:r>
            <a:r>
              <a:rPr lang="el-GR" sz="2000" dirty="0"/>
              <a:t>. Την εποχή του </a:t>
            </a:r>
            <a:r>
              <a:rPr lang="el-GR" sz="2000" dirty="0">
                <a:hlinkClick r:id="rId10" tooltip="Ψυχρός Πόλεμος"/>
              </a:rPr>
              <a:t>Ψυχρού Πολέμου</a:t>
            </a:r>
            <a:r>
              <a:rPr lang="el-GR" sz="2000" dirty="0"/>
              <a:t> η θέση της Ισλανδίας στα σημεία εξόδου του των σοβιετικών υποβρυχίων στον Ατλαντικό είχε στρατηγική σημασία για τις Η.Π.Α.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ΝΟΡΒ</a:t>
            </a:r>
            <a:r>
              <a:rPr lang="en-US" dirty="0" smtClean="0"/>
              <a:t>H</a:t>
            </a:r>
            <a:r>
              <a:rPr lang="el-GR" dirty="0" smtClean="0"/>
              <a:t>ΓΙΑ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1785926"/>
            <a:ext cx="8229600" cy="4186254"/>
          </a:xfrm>
        </p:spPr>
        <p:txBody>
          <a:bodyPr>
            <a:normAutofit fontScale="85000" lnSpcReduction="10000"/>
          </a:bodyPr>
          <a:lstStyle/>
          <a:p>
            <a:r>
              <a:rPr lang="el-GR" dirty="0"/>
              <a:t>Το </a:t>
            </a:r>
            <a:r>
              <a:rPr lang="el-GR" b="1" dirty="0"/>
              <a:t>Βασίλειο της Νορβηγίας</a:t>
            </a:r>
            <a:r>
              <a:rPr lang="el-GR" dirty="0"/>
              <a:t> είναι χώρα της </a:t>
            </a:r>
            <a:r>
              <a:rPr lang="el-GR" dirty="0">
                <a:hlinkClick r:id="rId2" tooltip="Ευρώπη"/>
              </a:rPr>
              <a:t>Ευρώπης</a:t>
            </a:r>
            <a:r>
              <a:rPr lang="el-GR" dirty="0"/>
              <a:t> στο δυτικό μέρος της </a:t>
            </a:r>
            <a:r>
              <a:rPr lang="el-GR" dirty="0">
                <a:hlinkClick r:id="rId3" tooltip="Σκανδιναβική Χερσόνησος"/>
              </a:rPr>
              <a:t>Σκανδιναβίας</a:t>
            </a:r>
            <a:r>
              <a:rPr lang="el-GR" dirty="0"/>
              <a:t>. Συνορεύει με τη </a:t>
            </a:r>
            <a:r>
              <a:rPr lang="el-GR" dirty="0">
                <a:hlinkClick r:id="rId4" tooltip="Σουηδία"/>
              </a:rPr>
              <a:t>Σουηδία</a:t>
            </a:r>
            <a:r>
              <a:rPr lang="el-GR" dirty="0"/>
              <a:t>, τη </a:t>
            </a:r>
            <a:r>
              <a:rPr lang="el-GR" dirty="0" err="1">
                <a:hlinkClick r:id="rId5" tooltip="Φινλανδία"/>
              </a:rPr>
              <a:t>Φινλανδία</a:t>
            </a:r>
            <a:r>
              <a:rPr lang="el-GR" dirty="0" err="1"/>
              <a:t>και</a:t>
            </a:r>
            <a:r>
              <a:rPr lang="el-GR" dirty="0"/>
              <a:t> τη </a:t>
            </a:r>
            <a:r>
              <a:rPr lang="el-GR" dirty="0">
                <a:hlinkClick r:id="rId6" tooltip="Ρωσία"/>
              </a:rPr>
              <a:t>Ρωσία</a:t>
            </a:r>
            <a:r>
              <a:rPr lang="el-GR" dirty="0"/>
              <a:t> στην ξηρά, ενώ τα θαλάσσια σύνορά της είναι με τη </a:t>
            </a:r>
            <a:r>
              <a:rPr lang="el-GR" dirty="0">
                <a:hlinkClick r:id="rId7" tooltip="Δανία"/>
              </a:rPr>
              <a:t>Δανία</a:t>
            </a:r>
            <a:r>
              <a:rPr lang="el-GR" dirty="0"/>
              <a:t> και το </a:t>
            </a:r>
            <a:r>
              <a:rPr lang="el-GR" dirty="0">
                <a:hlinkClick r:id="rId8" tooltip="Ηνωμένο Βασίλειο"/>
              </a:rPr>
              <a:t>Ηνωμένο Βασίλειο</a:t>
            </a:r>
            <a:r>
              <a:rPr lang="el-GR" dirty="0"/>
              <a:t>. Η χώρα έχει επίμηκες σχήμα και η ακτογραμμή της εκτείνεται κατά μήκος του </a:t>
            </a:r>
            <a:r>
              <a:rPr lang="el-GR" dirty="0">
                <a:hlinkClick r:id="rId9" tooltip="Ατλαντικός Ωκεανός"/>
              </a:rPr>
              <a:t>Ατλαντικού ωκεανού</a:t>
            </a:r>
            <a:r>
              <a:rPr lang="el-GR" dirty="0"/>
              <a:t>, συμπεριλαμβάνοντας και τα περίφημα </a:t>
            </a:r>
            <a:r>
              <a:rPr lang="el-GR" dirty="0">
                <a:hlinkClick r:id="rId10" tooltip="Φιόρδ"/>
              </a:rPr>
              <a:t>Φιόρδ</a:t>
            </a:r>
            <a:r>
              <a:rPr lang="el-GR" dirty="0"/>
              <a:t>. Διατηρεί τρεις υπερπόντιες κτήσεις, το μικρό νησί </a:t>
            </a:r>
            <a:r>
              <a:rPr lang="el-GR" dirty="0">
                <a:hlinkClick r:id="rId11" tooltip="Γιαν Μαγιέν"/>
              </a:rPr>
              <a:t>Γιαν Μαγιέν</a:t>
            </a:r>
            <a:r>
              <a:rPr lang="el-GR" dirty="0"/>
              <a:t> και το νησιωτικό σύμπλεγμα </a:t>
            </a:r>
            <a:r>
              <a:rPr lang="el-GR" dirty="0">
                <a:hlinkClick r:id="rId12" tooltip="Σβάλμπαρντ"/>
              </a:rPr>
              <a:t>Σβάλμπαρντ</a:t>
            </a:r>
            <a:r>
              <a:rPr lang="el-GR" dirty="0"/>
              <a:t> (συμπεριλαμβανομένης της νήσου </a:t>
            </a:r>
            <a:r>
              <a:rPr lang="el-GR" dirty="0" err="1">
                <a:hlinkClick r:id="rId13" tooltip="Μπγιέρνεγια"/>
              </a:rPr>
              <a:t>Μπγιέρνεγια</a:t>
            </a:r>
            <a:r>
              <a:rPr lang="el-GR" dirty="0"/>
              <a:t>) στον </a:t>
            </a:r>
            <a:r>
              <a:rPr lang="el-GR" dirty="0">
                <a:hlinkClick r:id="rId14" tooltip="Αρκτικός Ωκεανός"/>
              </a:rPr>
              <a:t>Αρκτικό ωκεανό</a:t>
            </a:r>
            <a:r>
              <a:rPr lang="el-GR" dirty="0"/>
              <a:t> και το ακατοίκητο ηφαιστειογενές νησί </a:t>
            </a:r>
            <a:r>
              <a:rPr lang="el-GR" dirty="0" err="1">
                <a:hlinkClick r:id="rId15" tooltip="Μπουβέ"/>
              </a:rPr>
              <a:t>Μπουβέ</a:t>
            </a:r>
            <a:r>
              <a:rPr lang="el-GR" baseline="30000" dirty="0">
                <a:hlinkClick r:id="rId16"/>
              </a:rPr>
              <a:t>[6]</a:t>
            </a:r>
            <a:r>
              <a:rPr lang="el-GR" dirty="0"/>
              <a:t> στον νότιο Ατλαντικό. Έχει επίσης εδαφικές διεκδικήσεις στην </a:t>
            </a:r>
            <a:r>
              <a:rPr lang="el-GR" dirty="0">
                <a:hlinkClick r:id="rId17" tooltip="Ανταρκτική"/>
              </a:rPr>
              <a:t>Ανταρκτική</a:t>
            </a:r>
            <a:r>
              <a:rPr lang="el-GR" dirty="0"/>
              <a:t>, το </a:t>
            </a:r>
            <a:r>
              <a:rPr lang="el-GR" dirty="0">
                <a:hlinkClick r:id="rId18" tooltip="Νησί του Πέτρου Α'"/>
              </a:rPr>
              <a:t>Νησί του Πέτρου Α'</a:t>
            </a:r>
            <a:r>
              <a:rPr lang="el-GR" dirty="0"/>
              <a:t> και την </a:t>
            </a:r>
            <a:r>
              <a:rPr lang="el-GR" dirty="0">
                <a:hlinkClick r:id="rId19" tooltip="Γη της Βασίλισσας Μάουντ"/>
              </a:rPr>
              <a:t>Γη της Βασίλισσας Μάουντ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ΝΟΡΒ</a:t>
            </a:r>
            <a:r>
              <a:rPr lang="en-US" smtClean="0"/>
              <a:t>H</a:t>
            </a:r>
            <a:r>
              <a:rPr lang="el-GR" smtClean="0"/>
              <a:t>ΓΙΑ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pic>
        <p:nvPicPr>
          <p:cNvPr id="3074" name="Picture 2" descr="C:\Users\user1\Desktop\Νορβηγία - Βικιπαίδεια_files\125px-Flag_of_Norway.svg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571612"/>
            <a:ext cx="3571900" cy="2428892"/>
          </a:xfrm>
          <a:prstGeom prst="rect">
            <a:avLst/>
          </a:prstGeom>
          <a:noFill/>
        </p:spPr>
      </p:pic>
      <p:pic>
        <p:nvPicPr>
          <p:cNvPr id="3075" name="Picture 3" descr="C:\Users\user1\Desktop\220px-Stortinge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1643050"/>
            <a:ext cx="3865570" cy="2357454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>
            <a:off x="0" y="4000504"/>
            <a:ext cx="4572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dirty="0"/>
              <a:t>Ο πληθυσμός της Νορβηγίας είναι 5.295.619</a:t>
            </a:r>
            <a:r>
              <a:rPr lang="el-GR" sz="1600" baseline="30000" dirty="0">
                <a:hlinkClick r:id="rId4"/>
              </a:rPr>
              <a:t>[2]</a:t>
            </a:r>
            <a:r>
              <a:rPr lang="el-GR" sz="1600" dirty="0"/>
              <a:t> κάτοικοι (εκτίμηση 1-1-2018). Η πλειοψηφία των κατοίκων είναι Νορβηγικής καταγωγής, ενώ στο βόρειο μέρος της χώρας υπάρχει και πληθυσμός </a:t>
            </a:r>
            <a:r>
              <a:rPr lang="el-GR" sz="1600" dirty="0" err="1">
                <a:hlinkClick r:id="rId5" tooltip="Λαπωνία"/>
              </a:rPr>
              <a:t>Λαπώνων</a:t>
            </a:r>
            <a:r>
              <a:rPr lang="el-GR" sz="1600" dirty="0"/>
              <a:t>. Τα τελευταία χρόνια υπήρξε έντονη </a:t>
            </a:r>
            <a:r>
              <a:rPr lang="el-GR" sz="1600" dirty="0">
                <a:hlinkClick r:id="rId6" tooltip="Μετανάστευση"/>
              </a:rPr>
              <a:t>μετανάστευση</a:t>
            </a:r>
            <a:r>
              <a:rPr lang="el-GR" sz="1600" dirty="0"/>
              <a:t> προς τη χώρα, κυρίως </a:t>
            </a:r>
            <a:r>
              <a:rPr lang="el-GR" sz="1600" dirty="0">
                <a:hlinkClick r:id="rId7" tooltip="Πολωνία"/>
              </a:rPr>
              <a:t>Πολωνών</a:t>
            </a:r>
            <a:r>
              <a:rPr lang="el-GR" sz="1600" dirty="0"/>
              <a:t>, </a:t>
            </a:r>
            <a:r>
              <a:rPr lang="el-GR" sz="1600" dirty="0">
                <a:hlinkClick r:id="rId8" tooltip="Σουηδία"/>
              </a:rPr>
              <a:t>Σουηδών</a:t>
            </a:r>
            <a:r>
              <a:rPr lang="el-GR" sz="1600" dirty="0"/>
              <a:t>, </a:t>
            </a:r>
            <a:r>
              <a:rPr lang="el-GR" sz="1600" dirty="0" err="1">
                <a:hlinkClick r:id="rId9" tooltip="Λιθουανία"/>
              </a:rPr>
              <a:t>Λιθουανών</a:t>
            </a:r>
            <a:r>
              <a:rPr lang="el-GR" sz="1600" dirty="0"/>
              <a:t>, </a:t>
            </a:r>
            <a:r>
              <a:rPr lang="el-GR" sz="1600" dirty="0">
                <a:hlinkClick r:id="rId10" tooltip="Δανία"/>
              </a:rPr>
              <a:t>Δανών</a:t>
            </a:r>
            <a:r>
              <a:rPr lang="el-GR" sz="1600" dirty="0"/>
              <a:t>, </a:t>
            </a:r>
            <a:r>
              <a:rPr lang="el-GR" sz="1600" dirty="0">
                <a:hlinkClick r:id="rId11" tooltip="Σομαλία"/>
              </a:rPr>
              <a:t>Σομαλών</a:t>
            </a:r>
            <a:r>
              <a:rPr lang="el-GR" sz="1600" dirty="0"/>
              <a:t>, </a:t>
            </a:r>
            <a:r>
              <a:rPr lang="el-GR" sz="1600" dirty="0">
                <a:hlinkClick r:id="rId12" tooltip="Ιράκ"/>
              </a:rPr>
              <a:t>Ιρακινών</a:t>
            </a:r>
            <a:r>
              <a:rPr lang="el-GR" sz="1600" dirty="0"/>
              <a:t> και </a:t>
            </a:r>
            <a:r>
              <a:rPr lang="el-GR" sz="1600" dirty="0">
                <a:hlinkClick r:id="rId13" tooltip="Πακιστάν"/>
              </a:rPr>
              <a:t>Πακιστανών</a:t>
            </a:r>
            <a:r>
              <a:rPr lang="el-GR" sz="1600" dirty="0"/>
              <a:t>. Έτσι, το ποσοστό των μεταναστών στη χώρα φθάνει το 16,8% (2017).</a:t>
            </a:r>
            <a:r>
              <a:rPr lang="el-GR" sz="1600" baseline="30000" dirty="0">
                <a:hlinkClick r:id="rId4"/>
              </a:rPr>
              <a:t>[10]</a:t>
            </a:r>
            <a:endParaRPr lang="el-GR" sz="1600" dirty="0"/>
          </a:p>
        </p:txBody>
      </p:sp>
      <p:pic>
        <p:nvPicPr>
          <p:cNvPr id="3076" name="Picture 4" descr="C:\Users\user1\Desktop\220px-Fjord_in_Norway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572000" y="4214818"/>
            <a:ext cx="4286280" cy="235745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ΔΑΝΙΑ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391352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Το </a:t>
            </a:r>
            <a:r>
              <a:rPr lang="el-GR" b="1" dirty="0" smtClean="0"/>
              <a:t>Βασίλειο της Δανίας</a:t>
            </a:r>
            <a:r>
              <a:rPr lang="el-GR" dirty="0" smtClean="0"/>
              <a:t> ή </a:t>
            </a:r>
            <a:r>
              <a:rPr lang="el-GR" b="1" dirty="0" err="1" smtClean="0"/>
              <a:t>Δανιμαρκία</a:t>
            </a:r>
            <a:r>
              <a:rPr lang="el-GR" dirty="0" smtClean="0"/>
              <a:t> ή απλά </a:t>
            </a:r>
            <a:r>
              <a:rPr lang="el-GR" b="1" dirty="0" smtClean="0"/>
              <a:t>Δανία</a:t>
            </a:r>
            <a:r>
              <a:rPr lang="el-GR" dirty="0" smtClean="0"/>
              <a:t> (</a:t>
            </a:r>
            <a:r>
              <a:rPr lang="el-GR" dirty="0" smtClean="0">
                <a:hlinkClick r:id="rId2" tooltip="Δανική γλώσσα"/>
              </a:rPr>
              <a:t>δανικά</a:t>
            </a:r>
            <a:r>
              <a:rPr lang="el-GR" dirty="0" smtClean="0"/>
              <a:t>: </a:t>
            </a:r>
            <a:r>
              <a:rPr lang="el-GR" i="1" dirty="0" err="1" smtClean="0"/>
              <a:t>Danmark</a:t>
            </a:r>
            <a:r>
              <a:rPr lang="el-GR" dirty="0" smtClean="0"/>
              <a:t>)</a:t>
            </a:r>
            <a:r>
              <a:rPr lang="el-GR" baseline="30000" dirty="0" smtClean="0">
                <a:hlinkClick r:id="rId3"/>
              </a:rPr>
              <a:t>[6]</a:t>
            </a:r>
            <a:r>
              <a:rPr lang="el-GR" dirty="0" smtClean="0"/>
              <a:t> είναι μια χώρα που βρίσκεται στη </a:t>
            </a:r>
            <a:r>
              <a:rPr lang="el-GR" dirty="0" smtClean="0">
                <a:hlinkClick r:id="rId4" tooltip="Σκανδιναβία"/>
              </a:rPr>
              <a:t>Σκανδιναβία</a:t>
            </a:r>
            <a:r>
              <a:rPr lang="el-GR" dirty="0" smtClean="0"/>
              <a:t>, στη βόρεια </a:t>
            </a:r>
            <a:r>
              <a:rPr lang="el-GR" dirty="0" smtClean="0">
                <a:hlinkClick r:id="rId5" tooltip="Ευρώπη"/>
              </a:rPr>
              <a:t>Ευρώπη</a:t>
            </a:r>
            <a:r>
              <a:rPr lang="el-GR" dirty="0" smtClean="0"/>
              <a:t>. Συνορεύει από ξηράς μόνο με τη </a:t>
            </a:r>
            <a:r>
              <a:rPr lang="el-GR" dirty="0" smtClean="0">
                <a:hlinkClick r:id="rId6" tooltip="Γερμανία"/>
              </a:rPr>
              <a:t>Γερμανία</a:t>
            </a:r>
            <a:r>
              <a:rPr lang="el-GR" dirty="0" smtClean="0"/>
              <a:t>, ενώ από θαλάσσης γειτνιάζει με τη </a:t>
            </a:r>
            <a:r>
              <a:rPr lang="el-GR" dirty="0" smtClean="0">
                <a:hlinkClick r:id="rId7" tooltip="Σουηδία"/>
              </a:rPr>
              <a:t>Σουηδία</a:t>
            </a:r>
            <a:r>
              <a:rPr lang="el-GR" dirty="0" smtClean="0"/>
              <a:t>, τη </a:t>
            </a:r>
            <a:r>
              <a:rPr lang="el-GR" dirty="0" smtClean="0">
                <a:hlinkClick r:id="rId8" tooltip="Βόρεια Θάλασσα"/>
              </a:rPr>
              <a:t>Βόρεια Θάλασσα</a:t>
            </a:r>
            <a:r>
              <a:rPr lang="el-GR" dirty="0" smtClean="0"/>
              <a:t> και τη </a:t>
            </a:r>
            <a:r>
              <a:rPr lang="el-GR" dirty="0" smtClean="0">
                <a:hlinkClick r:id="rId9" tooltip="Βαλτική θάλασσα"/>
              </a:rPr>
              <a:t>Βαλτική</a:t>
            </a:r>
            <a:r>
              <a:rPr lang="el-GR" dirty="0" smtClean="0"/>
              <a:t>. Απλώνεται πάνω στη χερσόνησο της </a:t>
            </a:r>
            <a:r>
              <a:rPr lang="el-GR" dirty="0" smtClean="0">
                <a:hlinkClick r:id="rId10" tooltip="Γιουτλάνδη"/>
              </a:rPr>
              <a:t>Γιουτλάνδης</a:t>
            </a:r>
            <a:r>
              <a:rPr lang="el-GR" dirty="0" smtClean="0"/>
              <a:t> και πάνω σε εκατοντάδες νησιά, άλλα μεγάλα όπως το </a:t>
            </a:r>
            <a:r>
              <a:rPr lang="el-GR" dirty="0" err="1" smtClean="0">
                <a:hlinkClick r:id="rId11" tooltip="Σγιέλαν"/>
              </a:rPr>
              <a:t>Σγιέλαν</a:t>
            </a:r>
            <a:r>
              <a:rPr lang="el-GR" dirty="0" smtClean="0"/>
              <a:t>(7.031 </a:t>
            </a:r>
            <a:r>
              <a:rPr lang="el-GR" dirty="0" err="1" smtClean="0">
                <a:hlinkClick r:id="rId12" tooltip="Τετραγωνικό χιλιόμετρο"/>
              </a:rPr>
              <a:t>τ.χλμ</a:t>
            </a:r>
            <a:r>
              <a:rPr lang="el-GR" dirty="0" smtClean="0">
                <a:hlinkClick r:id="rId12" tooltip="Τετραγωνικό χιλιόμετρο"/>
              </a:rPr>
              <a:t>.</a:t>
            </a:r>
            <a:r>
              <a:rPr lang="el-GR" dirty="0" smtClean="0"/>
              <a:t>) και άλλα μικρά και ακατοίκητα. Η συνολική ακτογραμμή είναι αρκετά μεγάλη και φτάνει τα 7.314 </a:t>
            </a:r>
            <a:r>
              <a:rPr lang="el-GR" dirty="0" err="1" smtClean="0">
                <a:hlinkClick r:id="rId13" tooltip="Χιλιόμετρο"/>
              </a:rPr>
              <a:t>χλμ</a:t>
            </a:r>
            <a:r>
              <a:rPr lang="el-GR" dirty="0" smtClean="0">
                <a:hlinkClick r:id="rId13" tooltip="Χιλιόμετρο"/>
              </a:rPr>
              <a:t>.</a:t>
            </a:r>
            <a:r>
              <a:rPr lang="el-GR" dirty="0" smtClean="0"/>
              <a:t>. Η Δανία είναι μία τελείως επίπεδη χώρα, καθώς το υψηλότερο σημείο της μόλις που ξεπερνάει τα 150 μέτρα πάνω από την επιφάνεια της θάλασσας. Στη Δανία ανήκουν τα αυτόνομα </a:t>
            </a:r>
            <a:r>
              <a:rPr lang="el-GR" dirty="0" smtClean="0">
                <a:hlinkClick r:id="rId14" tooltip="Νησιά Φερόες"/>
              </a:rPr>
              <a:t>νησιά </a:t>
            </a:r>
            <a:r>
              <a:rPr lang="el-GR" dirty="0" err="1" smtClean="0">
                <a:hlinkClick r:id="rId14" tooltip="Νησιά Φερόες"/>
              </a:rPr>
              <a:t>Φερόες</a:t>
            </a:r>
            <a:r>
              <a:rPr lang="el-GR" dirty="0" smtClean="0"/>
              <a:t> καθώς και η τεράστια </a:t>
            </a:r>
            <a:r>
              <a:rPr lang="el-GR" dirty="0" smtClean="0">
                <a:hlinkClick r:id="rId15" tooltip="Γροιλανδία"/>
              </a:rPr>
              <a:t>Γροιλανδία</a:t>
            </a:r>
            <a:r>
              <a:rPr lang="el-GR" dirty="0" smtClean="0"/>
              <a:t>. Σύμφωνα με τον </a:t>
            </a:r>
            <a:r>
              <a:rPr lang="el-GR" dirty="0" smtClean="0">
                <a:hlinkClick r:id="rId16" tooltip="Παγκόσμιος Δείκτης Ειρήνης"/>
              </a:rPr>
              <a:t>Παγκόσμιο δείκτη ειρήνης</a:t>
            </a:r>
            <a:r>
              <a:rPr lang="el-GR" dirty="0" smtClean="0"/>
              <a:t> για το 2016, η Δανία ήταν η δεύτερη πιο ειρηνική χώρα στον κόσμο, μετά την </a:t>
            </a:r>
            <a:r>
              <a:rPr lang="el-GR" dirty="0" smtClean="0">
                <a:hlinkClick r:id="rId17" tooltip="Ισλανδία"/>
              </a:rPr>
              <a:t>Ισλανδία</a:t>
            </a:r>
            <a:r>
              <a:rPr lang="el-GR" dirty="0" smtClean="0"/>
              <a:t>.</a:t>
            </a:r>
            <a:r>
              <a:rPr lang="el-GR" baseline="30000" dirty="0" smtClean="0">
                <a:hlinkClick r:id="rId3"/>
              </a:rPr>
              <a:t>[7]</a:t>
            </a:r>
            <a:r>
              <a:rPr lang="el-GR" dirty="0" smtClean="0"/>
              <a:t> Η χώρα επίσης κατατάσσεται ως αυτή με τη λιγότερη </a:t>
            </a:r>
            <a:r>
              <a:rPr lang="el-GR" dirty="0" smtClean="0">
                <a:hlinkClick r:id="rId18" tooltip="Διαφθορά"/>
              </a:rPr>
              <a:t>διαφθορά</a:t>
            </a:r>
            <a:r>
              <a:rPr lang="el-GR" dirty="0" smtClean="0"/>
              <a:t> το 2016 στον Δείκτη Διαφθοράς</a:t>
            </a:r>
            <a:r>
              <a:rPr lang="el-GR" baseline="30000" dirty="0" smtClean="0">
                <a:hlinkClick r:id="rId3"/>
              </a:rPr>
              <a:t>[8]</a:t>
            </a:r>
            <a:r>
              <a:rPr lang="el-GR" dirty="0" smtClean="0"/>
              <a:t>. Ο πληθυσμός της χώρας εκτιμάται για το 2018 σε 5.781.190 κατοίκους.</a:t>
            </a:r>
            <a:r>
              <a:rPr lang="el-GR" baseline="30000" dirty="0" smtClean="0">
                <a:hlinkClick r:id="rId3"/>
              </a:rPr>
              <a:t>[2]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ΔΑΝΙΑ</a:t>
            </a:r>
            <a:endParaRPr lang="el-GR" dirty="0"/>
          </a:p>
        </p:txBody>
      </p:sp>
      <p:pic>
        <p:nvPicPr>
          <p:cNvPr id="4098" name="Picture 2" descr="C:\Users\user1\Desktop\125px-Flag_of_Denmark.svg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500174"/>
            <a:ext cx="3000396" cy="1857388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3428992" y="785794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dirty="0"/>
              <a:t>Τουρισμός</a:t>
            </a:r>
            <a:r>
              <a:rPr lang="el-GR" dirty="0"/>
              <a:t>[</a:t>
            </a:r>
            <a:r>
              <a:rPr lang="el-GR" dirty="0">
                <a:hlinkClick r:id="rId3" tooltip="Επεξεργασία ενότητας: Τουρισμός"/>
              </a:rPr>
              <a:t>Επεξεργασία</a:t>
            </a:r>
            <a:r>
              <a:rPr lang="el-GR" dirty="0"/>
              <a:t> | </a:t>
            </a:r>
            <a:r>
              <a:rPr lang="el-GR" dirty="0">
                <a:hlinkClick r:id="rId4" tooltip="Επεξεργασία ενότητας: Τουρισμός"/>
              </a:rPr>
              <a:t>επεξεργασία κώδικα</a:t>
            </a:r>
            <a:r>
              <a:rPr lang="el-GR" dirty="0"/>
              <a:t>]</a:t>
            </a:r>
            <a:endParaRPr lang="el-GR" b="1" dirty="0"/>
          </a:p>
          <a:p>
            <a:r>
              <a:rPr lang="el-GR" dirty="0"/>
              <a:t>Τα τελευταία χρόνια ο </a:t>
            </a:r>
            <a:r>
              <a:rPr lang="el-GR" dirty="0">
                <a:hlinkClick r:id="rId5" tooltip="Τουρισμός"/>
              </a:rPr>
              <a:t>τουρισμός</a:t>
            </a:r>
            <a:r>
              <a:rPr lang="el-GR" dirty="0"/>
              <a:t> έχει αρχίσει να παίζει σημαντικό ρόλο στην οικονομία της Δανίας. Το 1999 επισκέφτηκαν τη Δανία 3 εκατομμύρια τουρίστες, από τους οποίους ένα εκατομμύριο Γερμανοί. Έτσι τα έσοδα από τον τουρισμό φτάνουν ως και τα 3 δισεκατομμύρια δολάρια</a:t>
            </a:r>
          </a:p>
        </p:txBody>
      </p:sp>
      <p:pic>
        <p:nvPicPr>
          <p:cNvPr id="4099" name="Picture 3" descr="C:\Users\user1\Desktop\denmark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034" y="3714752"/>
            <a:ext cx="7358114" cy="285752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56</TotalTime>
  <Words>58</Words>
  <Application>Microsoft Office PowerPoint</Application>
  <PresentationFormat>Προβολή στην οθόνη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Αφθονία</vt:lpstr>
      <vt:lpstr>ΒΟΡΕΙΑ ΕΥΡΩΠΗ</vt:lpstr>
      <vt:lpstr>ΦΙΛAΝΔΙΑ</vt:lpstr>
      <vt:lpstr>ΦΙΛΑΝΔΙΑ</vt:lpstr>
      <vt:lpstr>ΙΣΛΑΝΔΙΑ</vt:lpstr>
      <vt:lpstr>ΙΣΛΑΝΔΙΑ</vt:lpstr>
      <vt:lpstr>ΝΟΡΒHΓΙΑ</vt:lpstr>
      <vt:lpstr>ΝΟΡΒHΓΙΑ </vt:lpstr>
      <vt:lpstr>ΔΑΝΙΑ</vt:lpstr>
      <vt:lpstr>ΔΑΝΙΑ</vt:lpstr>
      <vt:lpstr>ΣΟΥΗΔΙΑ</vt:lpstr>
      <vt:lpstr>ΣΟΥΗΔΙΑ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ΦΙΛΙΝΔΙΑ</dc:title>
  <dc:creator>user1</dc:creator>
  <cp:lastModifiedBy>2oDim.01</cp:lastModifiedBy>
  <cp:revision>11</cp:revision>
  <dcterms:created xsi:type="dcterms:W3CDTF">2018-03-30T15:49:17Z</dcterms:created>
  <dcterms:modified xsi:type="dcterms:W3CDTF">2018-05-16T09:51:52Z</dcterms:modified>
</cp:coreProperties>
</file>